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2" r:id="rId2"/>
    <p:sldId id="261" r:id="rId3"/>
    <p:sldId id="263" r:id="rId4"/>
    <p:sldId id="280" r:id="rId5"/>
    <p:sldId id="281" r:id="rId6"/>
    <p:sldId id="287" r:id="rId7"/>
    <p:sldId id="264" r:id="rId8"/>
    <p:sldId id="277" r:id="rId9"/>
    <p:sldId id="279" r:id="rId10"/>
    <p:sldId id="288" r:id="rId11"/>
    <p:sldId id="265" r:id="rId12"/>
    <p:sldId id="282" r:id="rId13"/>
    <p:sldId id="283" r:id="rId14"/>
    <p:sldId id="284" r:id="rId15"/>
    <p:sldId id="291" r:id="rId16"/>
    <p:sldId id="289" r:id="rId17"/>
    <p:sldId id="274" r:id="rId18"/>
    <p:sldId id="273" r:id="rId19"/>
    <p:sldId id="290" r:id="rId20"/>
    <p:sldId id="28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71088"/>
  </p:normalViewPr>
  <p:slideViewPr>
    <p:cSldViewPr snapToGrid="0" snapToObjects="1">
      <p:cViewPr varScale="1">
        <p:scale>
          <a:sx n="48" d="100"/>
          <a:sy n="48" d="100"/>
        </p:scale>
        <p:origin x="120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D5629-F5ED-064D-9670-F3F61C2E34B7}" type="datetimeFigureOut">
              <a:rPr kumimoji="1" lang="ko-KR" altLang="en-US" smtClean="0"/>
              <a:t>2019-06-18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E4714-9FB9-A44B-B69E-C222F123249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35608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14146305 </a:t>
            </a:r>
            <a:r>
              <a:rPr lang="en-US" altLang="zh-CN" sz="1200" b="0" dirty="0" err="1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Youngchan</a:t>
            </a:r>
            <a:r>
              <a:rPr lang="en-US" altLang="zh-CN" sz="1200" b="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 Kim</a:t>
            </a:r>
          </a:p>
          <a:p>
            <a:r>
              <a:rPr lang="en-US" altLang="zh-CN" sz="1200" b="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15146317 </a:t>
            </a:r>
            <a:r>
              <a:rPr lang="en-US" altLang="zh-CN" sz="1200" b="0" dirty="0" err="1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Seungjun</a:t>
            </a:r>
            <a:r>
              <a:rPr lang="en-US" altLang="zh-CN" sz="1200" b="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 Lee</a:t>
            </a:r>
          </a:p>
          <a:p>
            <a:r>
              <a:rPr lang="en-US" altLang="zh-CN" sz="1200" b="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15146301 </a:t>
            </a:r>
            <a:r>
              <a:rPr lang="en-US" altLang="zh-CN" sz="1200" b="0" dirty="0" err="1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Sinhyeok</a:t>
            </a:r>
            <a:r>
              <a:rPr lang="en-US" altLang="zh-CN" sz="1200" b="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 Kang</a:t>
            </a:r>
          </a:p>
          <a:p>
            <a:r>
              <a:rPr lang="en-US" altLang="zh-CN" sz="1200" b="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16102285 </a:t>
            </a:r>
            <a:r>
              <a:rPr lang="en-US" altLang="zh-CN" sz="1200" b="0" dirty="0" err="1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Sumin</a:t>
            </a:r>
            <a:r>
              <a:rPr lang="en-US" altLang="zh-CN" sz="1200" b="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 Lee</a:t>
            </a:r>
            <a:endParaRPr lang="zh-CN" altLang="en-US" sz="1200" b="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  <a:p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E4714-9FB9-A44B-B69E-C222F123249A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6786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왼쪽 코드는 영화데이터를 전처리 한 것으로 </a:t>
            </a:r>
            <a:r>
              <a:rPr kumimoji="1" lang="ko-KR" altLang="en-US" dirty="0" err="1"/>
              <a:t>크롤링에서</a:t>
            </a:r>
            <a:r>
              <a:rPr kumimoji="1" lang="ko-KR" altLang="en-US" dirty="0"/>
              <a:t> 가져온 </a:t>
            </a:r>
            <a:r>
              <a:rPr kumimoji="1" lang="ko-KR" altLang="en-US" dirty="0" err="1"/>
              <a:t>정보중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ㅇ외의</a:t>
            </a:r>
            <a:r>
              <a:rPr kumimoji="1" lang="ko-KR" altLang="en-US" dirty="0"/>
              <a:t> 정보를 삭제 한다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오른쪽 코드는 </a:t>
            </a:r>
            <a:r>
              <a:rPr kumimoji="1" lang="ko-KR" altLang="en-US" dirty="0" err="1"/>
              <a:t>인물에대해</a:t>
            </a:r>
            <a:r>
              <a:rPr kumimoji="1" lang="ko-KR" altLang="en-US" dirty="0"/>
              <a:t> 가져온 정보에서 필요 없는 것을 삭제 하였다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 과정을 거쳐 데이터베이스에서 활용할 수 있는 유용한 데이터로 편집하였다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E4714-9FB9-A44B-B69E-C222F123249A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7229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15</a:t>
            </a:r>
            <a:r>
              <a:rPr kumimoji="1" lang="ko-KR" altLang="en-US" dirty="0"/>
              <a:t>개의 </a:t>
            </a:r>
            <a:r>
              <a:rPr kumimoji="1" lang="ko-KR" altLang="en-US" dirty="0" err="1"/>
              <a:t>영화장르와</a:t>
            </a:r>
            <a:r>
              <a:rPr kumimoji="1" lang="ko-KR" altLang="en-US" dirty="0"/>
              <a:t> 배우에 대한 </a:t>
            </a:r>
            <a:r>
              <a:rPr kumimoji="1" lang="en-US" altLang="ko-KR" dirty="0"/>
              <a:t>table</a:t>
            </a:r>
            <a:r>
              <a:rPr kumimoji="1" lang="ko-KR" altLang="en-US" dirty="0"/>
              <a:t>을 만들어 데이터 베이스를 구축하였다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E4714-9FB9-A44B-B69E-C222F123249A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3594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E4714-9FB9-A44B-B69E-C222F123249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5989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E4714-9FB9-A44B-B69E-C222F123249A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275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kumimoji="1" lang="ko-KR" altLang="en-US" dirty="0"/>
              <a:t>분할된 데이터를 합치면서 영화와 출연자가 서로 맞지 않는 일이 생김</a:t>
            </a:r>
            <a:endParaRPr kumimoji="1" lang="en-US" altLang="ko-KR" dirty="0"/>
          </a:p>
          <a:p>
            <a:pPr marL="0" indent="0">
              <a:buFont typeface="Wingdings" pitchFamily="2" charset="2"/>
              <a:buNone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E4714-9FB9-A44B-B69E-C222F123249A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0113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kumimoji="1" lang="ko-KR" altLang="en-US" dirty="0"/>
              <a:t>특수문자 처리</a:t>
            </a:r>
            <a:r>
              <a:rPr kumimoji="1" lang="en-US" altLang="ko-KR" dirty="0"/>
              <a:t> </a:t>
            </a:r>
          </a:p>
          <a:p>
            <a:pPr lvl="1"/>
            <a:r>
              <a:rPr kumimoji="1" lang="ko-KR" altLang="en-US" dirty="0"/>
              <a:t>배우의 이름에 알파벳이 아닌 특수 언어가 </a:t>
            </a:r>
            <a:r>
              <a:rPr kumimoji="1" lang="ko-KR" altLang="en-US" dirty="0" err="1"/>
              <a:t>있을경우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인코딩이</a:t>
            </a:r>
            <a:r>
              <a:rPr kumimoji="1" lang="ko-KR" altLang="en-US" dirty="0"/>
              <a:t> 안됨</a:t>
            </a:r>
            <a:endParaRPr kumimoji="1" lang="en-US" altLang="ko-KR" dirty="0"/>
          </a:p>
          <a:p>
            <a:pPr lvl="1"/>
            <a:r>
              <a:rPr kumimoji="1" lang="ko-KR" altLang="en-US" dirty="0" err="1"/>
              <a:t>ㅔㅗㅔ</a:t>
            </a:r>
            <a:r>
              <a:rPr kumimoji="1" lang="en-US" altLang="ko-KR" dirty="0"/>
              <a:t>z</a:t>
            </a:r>
            <a:r>
              <a:rPr kumimoji="1" lang="ko-KR" altLang="en-US" dirty="0"/>
              <a:t>코드에 </a:t>
            </a:r>
            <a:r>
              <a:rPr kumimoji="1" lang="ko-KR" altLang="en-US" dirty="0" err="1"/>
              <a:t>배우이름을</a:t>
            </a:r>
            <a:r>
              <a:rPr kumimoji="1" lang="ko-KR" altLang="en-US" dirty="0"/>
              <a:t> 넣음 </a:t>
            </a:r>
            <a:r>
              <a:rPr kumimoji="1" lang="ko-KR" altLang="en-US" dirty="0" err="1"/>
              <a:t>셀럽에서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액터</a:t>
            </a:r>
            <a:r>
              <a:rPr kumimoji="1" lang="ko-KR" altLang="en-US" dirty="0"/>
              <a:t> 네임을 데이터 베이스에 </a:t>
            </a:r>
            <a:r>
              <a:rPr kumimoji="1" lang="ko-KR" altLang="en-US" dirty="0" err="1"/>
              <a:t>받아옴</a:t>
            </a:r>
            <a:r>
              <a:rPr kumimoji="1" lang="ko-KR" altLang="en-US" dirty="0"/>
              <a:t> </a:t>
            </a:r>
            <a:r>
              <a:rPr kumimoji="1" lang="en-US" altLang="ko-KR" dirty="0"/>
              <a:t>csv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통해서 내보내기를 할 경우 특수문자가 </a:t>
            </a:r>
            <a:r>
              <a:rPr kumimoji="1" lang="ko-KR" altLang="en-US" dirty="0" err="1"/>
              <a:t>인코딩되지</a:t>
            </a:r>
            <a:r>
              <a:rPr kumimoji="1" lang="ko-KR" altLang="en-US" dirty="0"/>
              <a:t> 않음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솔</a:t>
            </a:r>
            <a:r>
              <a:rPr kumimoji="1" lang="en-US" altLang="ko-KR" dirty="0"/>
              <a:t>//</a:t>
            </a:r>
            <a:r>
              <a:rPr kumimoji="1" lang="ko-KR" altLang="en-US" dirty="0"/>
              <a:t> 내보내기 형식을 오픈 </a:t>
            </a:r>
            <a:r>
              <a:rPr kumimoji="1" lang="ko-KR" altLang="en-US" dirty="0" err="1"/>
              <a:t>다큐멘트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스프레드싯으로</a:t>
            </a:r>
            <a:r>
              <a:rPr kumimoji="1" lang="ko-KR" altLang="en-US" dirty="0"/>
              <a:t> 변경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r>
              <a:rPr kumimoji="1" lang="ko-KR" altLang="en-US" dirty="0" err="1"/>
              <a:t>디비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셀럽테이블에</a:t>
            </a:r>
            <a:r>
              <a:rPr kumimoji="1" lang="ko-KR" altLang="en-US" dirty="0"/>
              <a:t> 있는 배우와 영화테이블에 있는 배우에서 공백때문에 상호검색불가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replace </a:t>
            </a:r>
            <a:r>
              <a:rPr kumimoji="1" lang="ko-KR" altLang="en-US" dirty="0"/>
              <a:t>함수 사용으로 해결</a:t>
            </a:r>
            <a:endParaRPr kumimoji="1" lang="en-US" altLang="ko-KR" dirty="0"/>
          </a:p>
          <a:p>
            <a:pPr lvl="1"/>
            <a:endParaRPr kumimoji="1" lang="en-US" altLang="ko-KR" dirty="0"/>
          </a:p>
          <a:p>
            <a:pPr lvl="1"/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E4714-9FB9-A44B-B69E-C222F123249A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0671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E4714-9FB9-A44B-B69E-C222F123249A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3165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1. </a:t>
            </a:r>
            <a:r>
              <a:rPr kumimoji="1" lang="ko-KR" altLang="en-US" dirty="0" err="1"/>
              <a:t>피피티</a:t>
            </a:r>
            <a:r>
              <a:rPr kumimoji="1" lang="ko-KR" altLang="en-US" dirty="0"/>
              <a:t> </a:t>
            </a:r>
          </a:p>
          <a:p>
            <a:r>
              <a:rPr kumimoji="1" lang="en" altLang="ko-KR" dirty="0"/>
              <a:t>presentation slide including the followings:</a:t>
            </a:r>
          </a:p>
          <a:p>
            <a:r>
              <a:rPr kumimoji="1" lang="en" altLang="ko-KR" dirty="0"/>
              <a:t>- The final result of implementation</a:t>
            </a:r>
          </a:p>
          <a:p>
            <a:r>
              <a:rPr kumimoji="1" lang="en" altLang="ko-KR" dirty="0"/>
              <a:t>- The detailed descriptions of the implemented components</a:t>
            </a:r>
          </a:p>
          <a:p>
            <a:pPr marL="171450" indent="-171450">
              <a:buFontTx/>
              <a:buChar char="-"/>
            </a:pPr>
            <a:r>
              <a:rPr kumimoji="1" lang="en" altLang="ko-KR" dirty="0"/>
              <a:t>The steps of analyzing the problems and debugging them</a:t>
            </a:r>
          </a:p>
          <a:p>
            <a:pPr marL="171450" indent="-171450">
              <a:buFontTx/>
              <a:buChar char="-"/>
            </a:pPr>
            <a:endParaRPr kumimoji="1" lang="en-US" altLang="ko-KR" dirty="0"/>
          </a:p>
          <a:p>
            <a:pPr marL="171450" indent="-171450">
              <a:buFontTx/>
              <a:buChar char="-"/>
            </a:pPr>
            <a:endParaRPr kumimoji="1" lang="en-US" altLang="ko-KR" dirty="0"/>
          </a:p>
          <a:p>
            <a:pPr marL="228600" indent="-228600">
              <a:buFontTx/>
              <a:buAutoNum type="arabicPeriod"/>
            </a:pPr>
            <a:r>
              <a:rPr kumimoji="1" lang="ko-KR" altLang="en-US" dirty="0"/>
              <a:t>몇개의 </a:t>
            </a:r>
            <a:r>
              <a:rPr kumimoji="1" lang="ko-KR" altLang="en-US" dirty="0" err="1"/>
              <a:t>웹페이지가</a:t>
            </a:r>
            <a:r>
              <a:rPr kumimoji="1" lang="ko-KR" altLang="en-US" dirty="0"/>
              <a:t> 사용되었는지</a:t>
            </a:r>
            <a:endParaRPr kumimoji="1" lang="en-US" altLang="ko-KR" dirty="0"/>
          </a:p>
          <a:p>
            <a:pPr marL="228600" indent="-228600">
              <a:buFontTx/>
              <a:buAutoNum type="arabicPeriod"/>
            </a:pPr>
            <a:r>
              <a:rPr kumimoji="1" lang="ko-KR" altLang="en-US" dirty="0"/>
              <a:t>데이터를 어디서 가져왔는지 </a:t>
            </a:r>
            <a:r>
              <a:rPr kumimoji="1" lang="en-US" altLang="ko-KR" dirty="0" err="1"/>
              <a:t>imdb</a:t>
            </a:r>
            <a:r>
              <a:rPr kumimoji="1" lang="ko-KR" altLang="en-US" dirty="0"/>
              <a:t>에서 영화배우와 배우의 특성</a:t>
            </a:r>
            <a:r>
              <a:rPr kumimoji="1" lang="en-US" altLang="ko-KR" dirty="0"/>
              <a:t>(</a:t>
            </a:r>
            <a:r>
              <a:rPr kumimoji="1" lang="ko-KR" altLang="en-US" dirty="0"/>
              <a:t>키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출생연도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),</a:t>
            </a:r>
            <a:r>
              <a:rPr kumimoji="1" lang="ko-KR" altLang="en-US" dirty="0"/>
              <a:t> 장르별로 나누어져 있는 장르와 </a:t>
            </a:r>
            <a:r>
              <a:rPr kumimoji="1" lang="ko-KR" altLang="en-US" dirty="0" err="1"/>
              <a:t>영화별</a:t>
            </a:r>
            <a:r>
              <a:rPr kumimoji="1" lang="ko-KR" altLang="en-US" dirty="0"/>
              <a:t> 출연 배우들</a:t>
            </a:r>
            <a:endParaRPr kumimoji="1"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E4714-9FB9-A44B-B69E-C222F123249A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8754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배우의 정보로 영화를 추천해 주고 싶었음</a:t>
            </a:r>
            <a:endParaRPr kumimoji="1" lang="en-US" altLang="ko-KR" dirty="0"/>
          </a:p>
          <a:p>
            <a:r>
              <a:rPr kumimoji="1" lang="ko-KR" altLang="en-US" dirty="0"/>
              <a:t>그래서 </a:t>
            </a:r>
            <a:r>
              <a:rPr lang="en-US" altLang="ko-KR" sz="1200" dirty="0"/>
              <a:t>Intermediate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발표때</a:t>
            </a:r>
            <a:r>
              <a:rPr lang="ko-KR" altLang="en-US" sz="1200" dirty="0"/>
              <a:t> 이러한 기능을 구현하겠다 </a:t>
            </a:r>
            <a:r>
              <a:rPr lang="ko-KR" altLang="en-US" sz="1200" dirty="0" err="1"/>
              <a:t>계획했었음</a:t>
            </a:r>
            <a:endParaRPr lang="en-US" altLang="ko-KR" sz="1200" dirty="0"/>
          </a:p>
          <a:p>
            <a:endParaRPr kumimoji="1" lang="en-US" altLang="ko-KR" sz="1200" dirty="0"/>
          </a:p>
          <a:p>
            <a:r>
              <a:rPr kumimoji="1" lang="en-US" altLang="ko-KR" sz="1200" dirty="0"/>
              <a:t>(</a:t>
            </a:r>
            <a:r>
              <a:rPr kumimoji="1" lang="ko-KR" altLang="en-US" sz="1200" dirty="0" err="1"/>
              <a:t>다음장은</a:t>
            </a:r>
            <a:r>
              <a:rPr kumimoji="1" lang="ko-KR" altLang="en-US" sz="1200" dirty="0"/>
              <a:t> 실제 우리가 구현한 기능</a:t>
            </a:r>
            <a:r>
              <a:rPr kumimoji="1" lang="en-US" altLang="ko-KR" sz="1200" dirty="0"/>
              <a:t>)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E4714-9FB9-A44B-B69E-C222F123249A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32349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배우 이름을 알 때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원하는 영화의 장르와 </a:t>
            </a:r>
            <a:r>
              <a:rPr kumimoji="1" lang="ko-KR" altLang="en-US" dirty="0" err="1"/>
              <a:t>개봉년도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지정가능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배우 이름을 일부만 알 때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자동완성기능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배우 이름 모를 때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배우의 특성으로 영화 </a:t>
            </a:r>
            <a:r>
              <a:rPr kumimoji="1" lang="en-US" altLang="ko-KR" dirty="0"/>
              <a:t>show</a:t>
            </a:r>
          </a:p>
          <a:p>
            <a:r>
              <a:rPr kumimoji="1" lang="en-US" altLang="ko-KR" dirty="0"/>
              <a:t>	</a:t>
            </a:r>
            <a:r>
              <a:rPr kumimoji="1" lang="ko-KR" altLang="en-US" dirty="0"/>
              <a:t>배우의 나이 성별 신장으로 배우의 범위 지정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E4714-9FB9-A44B-B69E-C222F123249A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3762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Ø"/>
            </a:pPr>
            <a:r>
              <a:rPr kumimoji="1" lang="en-US" altLang="ko-KR" sz="1200" b="1" dirty="0">
                <a:solidFill>
                  <a:schemeClr val="bg1"/>
                </a:solidFill>
                <a:latin typeface="Agency FB" panose="020B0503020202020204" pitchFamily="34" charset="0"/>
              </a:rPr>
              <a:t>Find movie without insert title of movie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ko-KR" sz="12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ko-KR" sz="1200" b="1" dirty="0">
                <a:solidFill>
                  <a:schemeClr val="bg1"/>
                </a:solidFill>
                <a:latin typeface="Agency FB" panose="020B0503020202020204" pitchFamily="34" charset="0"/>
              </a:rPr>
              <a:t>Checking genre of movie -&gt; show movie which has proper genre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ko-KR" sz="12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ko-KR" sz="1200" b="1" dirty="0">
                <a:solidFill>
                  <a:schemeClr val="bg1"/>
                </a:solidFill>
                <a:latin typeface="Agency FB" panose="020B0503020202020204" pitchFamily="34" charset="0"/>
              </a:rPr>
              <a:t>Checking actor’s characteristic -&gt; show movie which actor appeared in</a:t>
            </a:r>
          </a:p>
          <a:p>
            <a:pPr marL="342900" indent="-342900">
              <a:buFont typeface="Wingdings" pitchFamily="2" charset="2"/>
              <a:buChar char="Ø"/>
            </a:pPr>
            <a:endParaRPr kumimoji="1" lang="en-US" altLang="ko-KR" sz="12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ko-KR" sz="1200" b="1" dirty="0">
                <a:solidFill>
                  <a:schemeClr val="bg1"/>
                </a:solidFill>
                <a:latin typeface="Agency FB" panose="020B0503020202020204" pitchFamily="34" charset="0"/>
              </a:rPr>
              <a:t>Overall, people can select genre, actor’s characteristic, director, released year of movie. </a:t>
            </a:r>
            <a:endParaRPr kumimoji="1" lang="ko-KR" altLang="en-US" sz="1200" b="1" dirty="0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endParaRPr kumimoji="1" lang="en-US" altLang="ko-KR" dirty="0"/>
          </a:p>
          <a:p>
            <a:r>
              <a:rPr kumimoji="1" lang="ko-KR" altLang="en-US" dirty="0"/>
              <a:t>배우 이름을 알 때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원하는 영화의 장르와 </a:t>
            </a:r>
            <a:r>
              <a:rPr kumimoji="1" lang="ko-KR" altLang="en-US" dirty="0" err="1"/>
              <a:t>개봉년도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지정가능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배우 이름을 일부만 알 때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자동완성기능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배우 이름 모를 때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배우의 특성으로 영화 </a:t>
            </a:r>
            <a:r>
              <a:rPr kumimoji="1" lang="en-US" altLang="ko-KR" dirty="0"/>
              <a:t>show</a:t>
            </a:r>
          </a:p>
          <a:p>
            <a:r>
              <a:rPr kumimoji="1" lang="en-US" altLang="ko-KR" dirty="0"/>
              <a:t>	</a:t>
            </a:r>
            <a:r>
              <a:rPr kumimoji="1" lang="ko-KR" altLang="en-US" dirty="0"/>
              <a:t>배우의 나이 성별 신장으로 배우의 범위 지정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E4714-9FB9-A44B-B69E-C222F123249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8665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오른쪽 왼쪽 버튼 누르면 각각의 페이지로 이동</a:t>
            </a:r>
            <a:endParaRPr kumimoji="1" lang="en-US" altLang="ko-KR" dirty="0"/>
          </a:p>
          <a:p>
            <a:r>
              <a:rPr kumimoji="1" lang="en-US" altLang="ko-KR" dirty="0" err="1"/>
              <a:t>Css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통해 </a:t>
            </a:r>
            <a:r>
              <a:rPr kumimoji="1" lang="ko-KR" altLang="en-US" dirty="0" err="1"/>
              <a:t>배경삽입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마우스를 올리면 라인이 생기는 효과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E4714-9FB9-A44B-B69E-C222F123249A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24007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로고를 누르면 </a:t>
            </a:r>
            <a:r>
              <a:rPr kumimoji="1" lang="ko-KR" altLang="en-US" dirty="0" err="1"/>
              <a:t>홈화면으로</a:t>
            </a:r>
            <a:r>
              <a:rPr kumimoji="1" lang="ko-KR" altLang="en-US" dirty="0"/>
              <a:t> 돌아감</a:t>
            </a:r>
            <a:endParaRPr kumimoji="1" lang="en-US" altLang="ko-KR" dirty="0"/>
          </a:p>
          <a:p>
            <a:r>
              <a:rPr kumimoji="1" lang="en-US" altLang="ko-KR" dirty="0"/>
              <a:t>Form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포맷형식</a:t>
            </a:r>
            <a:r>
              <a:rPr kumimoji="1" lang="ko-KR" altLang="en-US" dirty="0"/>
              <a:t> 사용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text, select, submit </a:t>
            </a:r>
            <a:r>
              <a:rPr kumimoji="1" lang="ko-KR" altLang="en-US" dirty="0"/>
              <a:t>구현</a:t>
            </a:r>
            <a:endParaRPr kumimoji="1" lang="en-US" altLang="ko-KR" dirty="0"/>
          </a:p>
          <a:p>
            <a:r>
              <a:rPr kumimoji="1" lang="ko-KR" altLang="en-US" dirty="0"/>
              <a:t>글자 자동완성 </a:t>
            </a:r>
            <a:endParaRPr kumimoji="1" lang="en-US" altLang="ko-KR" dirty="0"/>
          </a:p>
          <a:p>
            <a:r>
              <a:rPr kumimoji="1" lang="ko-KR" altLang="en-US" dirty="0"/>
              <a:t>버튼 효과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css</a:t>
            </a:r>
            <a:r>
              <a:rPr kumimoji="1" lang="en-US" altLang="ko-KR" dirty="0"/>
              <a:t>)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E4714-9FB9-A44B-B69E-C222F123249A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16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결과화면이고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해당결과가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없을경우</a:t>
            </a:r>
            <a:r>
              <a:rPr kumimoji="1" lang="ko-KR" altLang="en-US" dirty="0"/>
              <a:t> 뒤로가기버튼이 나옴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E4714-9FB9-A44B-B69E-C222F123249A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29331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왼쪽 코드는 장르별 영화의 데이터를 가져오기 위한 </a:t>
            </a:r>
            <a:r>
              <a:rPr kumimoji="1" lang="ko-KR" altLang="en-US" dirty="0" err="1"/>
              <a:t>크롤링</a:t>
            </a:r>
            <a:r>
              <a:rPr kumimoji="1" lang="ko-KR" altLang="en-US" dirty="0"/>
              <a:t> 코드</a:t>
            </a:r>
            <a:endParaRPr kumimoji="1" lang="en-US" altLang="ko-KR" dirty="0"/>
          </a:p>
          <a:p>
            <a:r>
              <a:rPr kumimoji="1" lang="ko-KR" altLang="en-US" dirty="0"/>
              <a:t>오른쪽은 배우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감독등</a:t>
            </a:r>
            <a:r>
              <a:rPr kumimoji="1" lang="ko-KR" altLang="en-US" dirty="0"/>
              <a:t> 인물에 대한 데이터를 가져오기 위한 </a:t>
            </a:r>
            <a:r>
              <a:rPr kumimoji="1" lang="ko-KR" altLang="en-US" dirty="0" err="1"/>
              <a:t>크롤링코드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오른쪽코드로 가져온 데이터에서 </a:t>
            </a:r>
            <a:r>
              <a:rPr kumimoji="1" lang="ko-KR" altLang="en-US" dirty="0" err="1"/>
              <a:t>배우이외의</a:t>
            </a:r>
            <a:r>
              <a:rPr kumimoji="1" lang="ko-KR" altLang="en-US" dirty="0"/>
              <a:t> 인물은 전처리 과정을 통해 삭제 한다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크롤링한 코드는 </a:t>
            </a:r>
            <a:r>
              <a:rPr kumimoji="1" lang="en-US" altLang="ko-KR" dirty="0"/>
              <a:t>csv</a:t>
            </a:r>
            <a:r>
              <a:rPr kumimoji="1" lang="ko-KR" altLang="en-US" dirty="0"/>
              <a:t>파일로 저장했다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200" dirty="0"/>
              <a:t>Difficult to obtain actor's information from the Actor List page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0E4714-9FB9-A44B-B69E-C222F123249A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5421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894B3-45E5-014E-9A20-7387C6391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F2341B-584B-5541-98E5-7209E78B2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41CEED-E022-A740-8AAB-311695CB2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5E14-0A08-4241-BE77-A0BCB565DA8C}" type="datetimeFigureOut">
              <a:rPr kumimoji="1" lang="ko-KR" altLang="en-US" smtClean="0"/>
              <a:t>2019-06-18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E8B68A-0F90-7541-83D6-05C28B496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B9C2FB-FD26-F044-8809-2BCD5CED7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BDC73-A026-284E-9ADF-FF50FB193F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4189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EA1BB-A022-4540-A359-9B96FDB19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51735F-08BA-1643-8A17-9454DB105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9514BA-1889-534E-B248-2C4B6B3EE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5E14-0A08-4241-BE77-A0BCB565DA8C}" type="datetimeFigureOut">
              <a:rPr kumimoji="1" lang="ko-KR" altLang="en-US" smtClean="0"/>
              <a:t>2019-06-18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6590F1-65C4-CD45-9DD0-BFB77E91C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E11C3A-9B8B-7F44-A92A-652B7E1AA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BDC73-A026-284E-9ADF-FF50FB193F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2828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5A25F8-3D04-C848-81BD-EBD20E0822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9CD13C-021F-454F-AD8D-95A2C8EDB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45F57F-C4C5-2F4B-BF88-9E6C8592B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5E14-0A08-4241-BE77-A0BCB565DA8C}" type="datetimeFigureOut">
              <a:rPr kumimoji="1" lang="ko-KR" altLang="en-US" smtClean="0"/>
              <a:t>2019-06-18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0046B0-08ED-1B40-B587-38BA88155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1400E7-A7EE-A145-BEFB-E2FD63007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BDC73-A026-284E-9ADF-FF50FB193F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37115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4480BD-464D-894A-AB27-EC0AE7A4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62EF75-1935-C44C-A7D9-AE6C97958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AB09B4-0B7E-A149-99D6-375A52719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5E14-0A08-4241-BE77-A0BCB565DA8C}" type="datetimeFigureOut">
              <a:rPr kumimoji="1" lang="ko-KR" altLang="en-US" smtClean="0"/>
              <a:t>2019-06-18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AFE6A4-9D95-0245-BFC1-82E032E8E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7BCA0B-410D-EF4E-916F-9A116EDE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BDC73-A026-284E-9ADF-FF50FB193F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846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A46EC-7068-6F4C-9BA8-791C8CCEB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B6163F-BB7E-5A42-9EB5-21715B03C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E126BD-F8D9-7549-99D9-57DA2BD46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5E14-0A08-4241-BE77-A0BCB565DA8C}" type="datetimeFigureOut">
              <a:rPr kumimoji="1" lang="ko-KR" altLang="en-US" smtClean="0"/>
              <a:t>2019-06-18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AAC979-0709-EF4E-9DF7-EBA9CCA38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D2855E-E383-114D-B2D9-F8A6701F9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BDC73-A026-284E-9ADF-FF50FB193F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8671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000DD-AED8-C745-B1B2-ECD3112DB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799877-D3C4-8A44-8A8F-35FFCF6450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026131-A4BB-1341-A313-F3D027C1B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3A13D9A-7A83-7B4D-8320-D7FF5EB33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5E14-0A08-4241-BE77-A0BCB565DA8C}" type="datetimeFigureOut">
              <a:rPr kumimoji="1" lang="ko-KR" altLang="en-US" smtClean="0"/>
              <a:t>2019-06-18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93B24A-D0EB-7744-AB74-374596D44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1A19C3-234F-2B45-8F7D-0A1E28AD2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BDC73-A026-284E-9ADF-FF50FB193F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4447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DDF9D-EE49-0444-96B4-41470DAE6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384802-907E-6D41-9A7D-33882484F1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DACEAA-ABD6-A648-8568-CBDE804AF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CFB0E02-5EBC-E842-BB66-6E6FAF2F95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2BDDECE-4D77-D548-8E6F-B2C9A9E40C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4FB905-90F3-884C-B9CA-B92CF9C7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5E14-0A08-4241-BE77-A0BCB565DA8C}" type="datetimeFigureOut">
              <a:rPr kumimoji="1" lang="ko-KR" altLang="en-US" smtClean="0"/>
              <a:t>2019-06-18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6DC012-099D-7749-A88A-239D55E8F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BE2F72-698D-7741-92C3-3005D9711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BDC73-A026-284E-9ADF-FF50FB193F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9909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CEF9A-BAAC-6348-BCBE-2C7E4D3A8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7B159-F8F1-B242-ACDF-AA72D3865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5E14-0A08-4241-BE77-A0BCB565DA8C}" type="datetimeFigureOut">
              <a:rPr kumimoji="1" lang="ko-KR" altLang="en-US" smtClean="0"/>
              <a:t>2019-06-18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EE4E8EC-609F-A44D-AF23-7E30CA960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941B29-9444-FB40-86BB-6D4082822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BDC73-A026-284E-9ADF-FF50FB193F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82862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A721FD3-1CCB-BA47-A1E2-5C65EF151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5E14-0A08-4241-BE77-A0BCB565DA8C}" type="datetimeFigureOut">
              <a:rPr kumimoji="1" lang="ko-KR" altLang="en-US" smtClean="0"/>
              <a:t>2019-06-18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ACB860-CFF9-D14E-875E-B5CB54A90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394153-1BE3-7B47-ADF9-4A2153396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BDC73-A026-284E-9ADF-FF50FB193F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5897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7ACBF-1479-934D-B187-3B3D60C1D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1C5113-C64D-AA4C-94FA-B3F630861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9BC21B9-2C28-3648-A8AE-18B73745F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BF81FE-EBB6-C048-BB1D-8CC4D4C84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5E14-0A08-4241-BE77-A0BCB565DA8C}" type="datetimeFigureOut">
              <a:rPr kumimoji="1" lang="ko-KR" altLang="en-US" smtClean="0"/>
              <a:t>2019-06-18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F32DA5-4AF0-BB4C-88A3-91687127D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D54CC5-D070-1F4E-AA7A-E8FDA37D0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BDC73-A026-284E-9ADF-FF50FB193F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0125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A76FE-10FB-0D43-BAC0-C584C3ABF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34ED8C-ACA4-EC4F-AF3A-96419AADDD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E779BC-78CC-DE4D-BCD3-5DD66E328B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2052E2-1CF2-3948-9991-B25238569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5E14-0A08-4241-BE77-A0BCB565DA8C}" type="datetimeFigureOut">
              <a:rPr kumimoji="1" lang="ko-KR" altLang="en-US" smtClean="0"/>
              <a:t>2019-06-18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02EE67-D619-DB41-AA5F-83661559E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E2E14A-115B-D043-941F-8253342DF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BDC73-A026-284E-9ADF-FF50FB193FA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528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chemeClr val="bg2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53F555-F695-D646-BC55-A09AFE22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550265-2470-9145-BC06-88AA4509E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00A60-8A48-E84A-90B8-90BA5ABF33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35E14-0A08-4241-BE77-A0BCB565DA8C}" type="datetimeFigureOut">
              <a:rPr kumimoji="1" lang="ko-KR" altLang="en-US" smtClean="0"/>
              <a:t>2019-06-18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5295E7-709B-4C4A-B824-04F180743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2EB1A5-12E0-F747-9746-49886778F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BDC73-A026-284E-9ADF-FF50FB193FA0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2D440-D142-7945-A1AE-76246D640266}"/>
              </a:ext>
            </a:extLst>
          </p:cNvPr>
          <p:cNvSpPr txBox="1"/>
          <p:nvPr userDrawn="1"/>
        </p:nvSpPr>
        <p:spPr>
          <a:xfrm>
            <a:off x="9714441" y="136525"/>
            <a:ext cx="222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7</a:t>
            </a:r>
            <a:endParaRPr kumimoji="1"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114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F228E20-ECFB-3340-BAF8-990D3264BA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879" b="81934" l="5762" r="49609">
                        <a14:foregroundMark x1="18457" y1="51758" x2="18457" y2="51758"/>
                        <a14:foregroundMark x1="33691" y1="52930" x2="33691" y2="52930"/>
                        <a14:foregroundMark x1="34863" y1="52930" x2="34863" y2="52930"/>
                        <a14:foregroundMark x1="33398" y1="50879" x2="33398" y2="50879"/>
                        <a14:foregroundMark x1="18164" y1="52734" x2="18164" y2="52734"/>
                        <a14:foregroundMark x1="10254" y1="80859" x2="10254" y2="80859"/>
                        <a14:foregroundMark x1="5762" y1="81055" x2="5762" y2="81055"/>
                        <a14:foregroundMark x1="33101" y1="75734" x2="34082" y2="77930"/>
                        <a14:foregroundMark x1="34082" y1="77930" x2="33691" y2="80176"/>
                        <a14:foregroundMark x1="32715" y1="78516" x2="32715" y2="78516"/>
                        <a14:foregroundMark x1="22852" y1="82031" x2="29688" y2="81738"/>
                        <a14:foregroundMark x1="49609" y1="57910" x2="49609" y2="57910"/>
                        <a14:backgroundMark x1="30664" y1="71289" x2="30664" y2="71289"/>
                        <a14:backgroundMark x1="31836" y1="70996" x2="31836" y2="70996"/>
                        <a14:backgroundMark x1="31836" y1="72949" x2="31836" y2="72949"/>
                        <a14:backgroundMark x1="32129" y1="71094" x2="32129" y2="75098"/>
                        <a14:backgroundMark x1="32129" y1="75098" x2="32031" y2="75391"/>
                        <a14:backgroundMark x1="29980" y1="69434" x2="30176" y2="72656"/>
                        <a14:backgroundMark x1="52148" y1="62695" x2="52148" y2="626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14" t="48889" r="62889" b="15556"/>
          <a:stretch/>
        </p:blipFill>
        <p:spPr>
          <a:xfrm>
            <a:off x="955258" y="1549562"/>
            <a:ext cx="3414442" cy="3758876"/>
          </a:xfrm>
          <a:prstGeom prst="rect">
            <a:avLst/>
          </a:prstGeom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163AE14-4460-6644-BE9F-D266D5CE7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25235" y="1251645"/>
            <a:ext cx="6333415" cy="1739355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Database Practice Web programming</a:t>
            </a:r>
            <a:br>
              <a:rPr lang="en-US" dirty="0"/>
            </a:br>
            <a:r>
              <a:rPr lang="en-US" dirty="0"/>
              <a:t>Project Final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3B9C455-0640-C44F-9A37-983781D3B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999" y="3039305"/>
            <a:ext cx="2594738" cy="186503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700" b="1" dirty="0"/>
              <a:t>Date</a:t>
            </a:r>
          </a:p>
          <a:p>
            <a:pPr algn="l">
              <a:lnSpc>
                <a:spcPct val="100000"/>
              </a:lnSpc>
            </a:pPr>
            <a:r>
              <a:rPr lang="en-US" sz="1700" b="1" dirty="0"/>
              <a:t>Professor</a:t>
            </a:r>
          </a:p>
          <a:p>
            <a:pPr algn="l">
              <a:lnSpc>
                <a:spcPct val="100000"/>
              </a:lnSpc>
            </a:pPr>
            <a:endParaRPr lang="en-US" sz="100" b="1" dirty="0"/>
          </a:p>
          <a:p>
            <a:pPr algn="l">
              <a:lnSpc>
                <a:spcPct val="100000"/>
              </a:lnSpc>
            </a:pPr>
            <a:r>
              <a:rPr lang="en-US" sz="1700" b="1" dirty="0"/>
              <a:t>Team </a:t>
            </a:r>
            <a:r>
              <a:rPr lang="en-US" altLang="ko-KR" sz="1700" b="1" dirty="0"/>
              <a:t>7</a:t>
            </a:r>
            <a:endParaRPr lang="en-US" sz="1700" b="1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37C2132-C6D5-2342-A93D-81D70325F5E8}"/>
              </a:ext>
            </a:extLst>
          </p:cNvPr>
          <p:cNvSpPr txBox="1">
            <a:spLocks/>
          </p:cNvSpPr>
          <p:nvPr/>
        </p:nvSpPr>
        <p:spPr>
          <a:xfrm>
            <a:off x="6915209" y="3039303"/>
            <a:ext cx="3752294" cy="2725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700" dirty="0"/>
              <a:t>2019.06.18</a:t>
            </a:r>
          </a:p>
          <a:p>
            <a:pPr algn="l">
              <a:lnSpc>
                <a:spcPct val="100000"/>
              </a:lnSpc>
            </a:pPr>
            <a:r>
              <a:rPr lang="en-US" sz="1700" dirty="0"/>
              <a:t> Kwon Hyuk Yoon</a:t>
            </a:r>
          </a:p>
          <a:p>
            <a:pPr algn="l">
              <a:lnSpc>
                <a:spcPct val="100000"/>
              </a:lnSpc>
            </a:pPr>
            <a:endParaRPr lang="en-US" sz="100" dirty="0"/>
          </a:p>
          <a:p>
            <a:pPr algn="l">
              <a:lnSpc>
                <a:spcPct val="100000"/>
              </a:lnSpc>
            </a:pPr>
            <a:r>
              <a:rPr lang="en-US" sz="1700" dirty="0"/>
              <a:t>14146305 </a:t>
            </a:r>
            <a:r>
              <a:rPr lang="en-US" sz="1700" dirty="0" err="1"/>
              <a:t>Youngchan</a:t>
            </a:r>
            <a:r>
              <a:rPr lang="en-US" sz="1700" dirty="0"/>
              <a:t> Kim</a:t>
            </a:r>
          </a:p>
          <a:p>
            <a:pPr algn="l">
              <a:lnSpc>
                <a:spcPct val="100000"/>
              </a:lnSpc>
            </a:pPr>
            <a:r>
              <a:rPr lang="en-US" sz="1700" dirty="0"/>
              <a:t>15146317 </a:t>
            </a:r>
            <a:r>
              <a:rPr lang="en-US" sz="1700" dirty="0" err="1"/>
              <a:t>Seungjun</a:t>
            </a:r>
            <a:r>
              <a:rPr lang="en-US" sz="1700" dirty="0"/>
              <a:t> Lee</a:t>
            </a:r>
          </a:p>
          <a:p>
            <a:pPr algn="l">
              <a:lnSpc>
                <a:spcPct val="100000"/>
              </a:lnSpc>
            </a:pPr>
            <a:r>
              <a:rPr lang="en-US" sz="1700" dirty="0"/>
              <a:t>15146301 </a:t>
            </a:r>
            <a:r>
              <a:rPr lang="en-US" sz="1700" dirty="0" err="1"/>
              <a:t>Shinhyeok</a:t>
            </a:r>
            <a:r>
              <a:rPr lang="en-US" sz="1700" dirty="0"/>
              <a:t> Kang</a:t>
            </a:r>
          </a:p>
          <a:p>
            <a:pPr algn="l">
              <a:lnSpc>
                <a:spcPct val="100000"/>
              </a:lnSpc>
            </a:pPr>
            <a:r>
              <a:rPr lang="en-US" sz="1700" dirty="0"/>
              <a:t>16102285 </a:t>
            </a:r>
            <a:r>
              <a:rPr lang="en-US" sz="1700" dirty="0" err="1"/>
              <a:t>Sumin</a:t>
            </a:r>
            <a:r>
              <a:rPr lang="en-US" sz="1700" dirty="0"/>
              <a:t> Lee</a:t>
            </a:r>
          </a:p>
        </p:txBody>
      </p:sp>
    </p:spTree>
    <p:extLst>
      <p:ext uri="{BB962C8B-B14F-4D97-AF65-F5344CB8AC3E}">
        <p14:creationId xmlns:p14="http://schemas.microsoft.com/office/powerpoint/2010/main" val="2585583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68DC2EA-768B-204F-B71A-8521AF4A47BC}"/>
              </a:ext>
            </a:extLst>
          </p:cNvPr>
          <p:cNvSpPr txBox="1">
            <a:spLocks/>
          </p:cNvSpPr>
          <p:nvPr/>
        </p:nvSpPr>
        <p:spPr>
          <a:xfrm>
            <a:off x="-421357" y="2784787"/>
            <a:ext cx="13034714" cy="12884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" sz="6600" dirty="0">
                <a:solidFill>
                  <a:sysClr val="windowText" lastClr="000000"/>
                </a:solidFill>
                <a:latin typeface="Calibri" panose="020F0502020204030204"/>
              </a:rPr>
              <a:t>2. Detailed descriptions </a:t>
            </a:r>
          </a:p>
          <a:p>
            <a:pPr lvl="0"/>
            <a:r>
              <a:rPr lang="en" sz="6600" dirty="0">
                <a:solidFill>
                  <a:sysClr val="windowText" lastClr="000000"/>
                </a:solidFill>
                <a:latin typeface="Calibri" panose="020F0502020204030204"/>
              </a:rPr>
              <a:t>of the implemented components</a:t>
            </a:r>
          </a:p>
        </p:txBody>
      </p:sp>
    </p:spTree>
    <p:extLst>
      <p:ext uri="{BB962C8B-B14F-4D97-AF65-F5344CB8AC3E}">
        <p14:creationId xmlns:p14="http://schemas.microsoft.com/office/powerpoint/2010/main" val="2812067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A15E84-61BD-7144-B61C-B4CC43B5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90" y="666191"/>
            <a:ext cx="11428469" cy="673562"/>
          </a:xfrm>
        </p:spPr>
        <p:txBody>
          <a:bodyPr>
            <a:normAutofit fontScale="90000"/>
          </a:bodyPr>
          <a:lstStyle/>
          <a:p>
            <a:r>
              <a:rPr lang="en-US" dirty="0"/>
              <a:t>2.1 Back End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16067A-E1A6-AE40-8001-AEE237A34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40" y="1339753"/>
            <a:ext cx="11428520" cy="519366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2.1.</a:t>
            </a:r>
            <a:r>
              <a:rPr lang="en-US" altLang="ko-KR" sz="3200" dirty="0"/>
              <a:t>1</a:t>
            </a:r>
            <a:r>
              <a:rPr lang="ko-KR" altLang="en-US" sz="3200" dirty="0"/>
              <a:t> </a:t>
            </a:r>
            <a:r>
              <a:rPr lang="en-US" altLang="ko-KR" sz="3200" dirty="0"/>
              <a:t>Crawling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3200" dirty="0"/>
              <a:t> </a:t>
            </a:r>
            <a:r>
              <a:rPr lang="en-US" altLang="ko-KR" sz="3200" dirty="0"/>
              <a:t>[For</a:t>
            </a:r>
            <a:r>
              <a:rPr lang="ko-KR" altLang="en-US" sz="3200" dirty="0"/>
              <a:t> </a:t>
            </a:r>
            <a:r>
              <a:rPr lang="en" altLang="ko-KR" sz="3200" dirty="0"/>
              <a:t>movies by genre</a:t>
            </a:r>
            <a:r>
              <a:rPr lang="en-US" altLang="ko-KR" sz="3200" dirty="0"/>
              <a:t>]	[For celebs ]	</a:t>
            </a: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endParaRPr kumimoji="1" lang="en" altLang="ko-KR" sz="3000" dirty="0"/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8CD93E-7878-D74F-97C6-A63365E86D41}"/>
              </a:ext>
            </a:extLst>
          </p:cNvPr>
          <p:cNvCxnSpPr>
            <a:cxnSpLocks/>
          </p:cNvCxnSpPr>
          <p:nvPr/>
        </p:nvCxnSpPr>
        <p:spPr>
          <a:xfrm>
            <a:off x="846276" y="666191"/>
            <a:ext cx="8940662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6CC16A9-BC02-6D44-8161-109A5008A7D2}"/>
              </a:ext>
            </a:extLst>
          </p:cNvPr>
          <p:cNvSpPr txBox="1">
            <a:spLocks/>
          </p:cNvSpPr>
          <p:nvPr/>
        </p:nvSpPr>
        <p:spPr>
          <a:xfrm>
            <a:off x="381740" y="324586"/>
            <a:ext cx="11429260" cy="5235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2. </a:t>
            </a:r>
            <a:r>
              <a:rPr lang="en" altLang="ko-KR" dirty="0"/>
              <a:t>Detailed descriptions of the implemented components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D57EF9-71C5-A149-ABDA-070B691C7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62" y="2507848"/>
            <a:ext cx="4156782" cy="40565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FCC328F-142C-0D4A-BBA1-3D74779DC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916" y="2507848"/>
            <a:ext cx="4156783" cy="39652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0AA356-EA8C-C846-8895-514A436D6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9223" y="1605282"/>
            <a:ext cx="2561521" cy="15899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B04A79-1978-164C-B4CF-3348E847E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9223" y="4672254"/>
            <a:ext cx="2561521" cy="1583927"/>
          </a:xfrm>
          <a:prstGeom prst="rect">
            <a:avLst/>
          </a:prstGeom>
        </p:spPr>
      </p:pic>
      <p:sp>
        <p:nvSpPr>
          <p:cNvPr id="11" name="부등호 10">
            <a:extLst>
              <a:ext uri="{FF2B5EF4-FFF2-40B4-BE49-F238E27FC236}">
                <a16:creationId xmlns:a16="http://schemas.microsoft.com/office/drawing/2014/main" id="{924B1B9C-1583-A44D-95D9-2824EC433A7D}"/>
              </a:ext>
            </a:extLst>
          </p:cNvPr>
          <p:cNvSpPr/>
          <p:nvPr/>
        </p:nvSpPr>
        <p:spPr>
          <a:xfrm>
            <a:off x="10154513" y="3522731"/>
            <a:ext cx="1130939" cy="872290"/>
          </a:xfrm>
          <a:prstGeom prst="mathNotEqual">
            <a:avLst>
              <a:gd name="adj1" fmla="val 17270"/>
              <a:gd name="adj2" fmla="val 6600000"/>
              <a:gd name="adj3" fmla="val 1176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688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A15E84-61BD-7144-B61C-B4CC43B5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90" y="666191"/>
            <a:ext cx="11428469" cy="673562"/>
          </a:xfrm>
        </p:spPr>
        <p:txBody>
          <a:bodyPr>
            <a:normAutofit fontScale="90000"/>
          </a:bodyPr>
          <a:lstStyle/>
          <a:p>
            <a:r>
              <a:rPr lang="en-US" dirty="0"/>
              <a:t>2.1 Back End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16067A-E1A6-AE40-8001-AEE237A34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40" y="1339753"/>
            <a:ext cx="11428520" cy="519366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2.1.2 </a:t>
            </a:r>
            <a:r>
              <a:rPr lang="en-US" altLang="ko-KR" sz="3200" dirty="0"/>
              <a:t>Data preprocessing - Delete Unnecessary Information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8CD93E-7878-D74F-97C6-A63365E86D41}"/>
              </a:ext>
            </a:extLst>
          </p:cNvPr>
          <p:cNvCxnSpPr>
            <a:cxnSpLocks/>
          </p:cNvCxnSpPr>
          <p:nvPr/>
        </p:nvCxnSpPr>
        <p:spPr>
          <a:xfrm>
            <a:off x="846276" y="666191"/>
            <a:ext cx="8940662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6CC16A9-BC02-6D44-8161-109A5008A7D2}"/>
              </a:ext>
            </a:extLst>
          </p:cNvPr>
          <p:cNvSpPr txBox="1">
            <a:spLocks/>
          </p:cNvSpPr>
          <p:nvPr/>
        </p:nvSpPr>
        <p:spPr>
          <a:xfrm>
            <a:off x="381740" y="324586"/>
            <a:ext cx="11429260" cy="5235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2. </a:t>
            </a:r>
            <a:r>
              <a:rPr lang="en" altLang="ko-KR" dirty="0"/>
              <a:t>Detailed descriptions of the implemented components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95A1BD-F5CE-654A-B3F4-D1655BE23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117" y="2293160"/>
            <a:ext cx="2296804" cy="42402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DE6FF63-B674-1642-9876-AC1701E8C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76" y="2293161"/>
            <a:ext cx="3674305" cy="4240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26EE92-63A4-814F-9334-D9F5066B183F}"/>
              </a:ext>
            </a:extLst>
          </p:cNvPr>
          <p:cNvSpPr txBox="1"/>
          <p:nvPr/>
        </p:nvSpPr>
        <p:spPr>
          <a:xfrm>
            <a:off x="7746457" y="3316637"/>
            <a:ext cx="40321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2400" i="1" dirty="0"/>
              <a:t>Through this process,</a:t>
            </a:r>
          </a:p>
          <a:p>
            <a:r>
              <a:rPr kumimoji="1" lang="en" altLang="ko-KR" sz="2400" i="1" dirty="0"/>
              <a:t>we </a:t>
            </a:r>
            <a:r>
              <a:rPr kumimoji="1" lang="en-US" altLang="ko-KR" sz="2400" i="1" dirty="0"/>
              <a:t>get </a:t>
            </a:r>
            <a:r>
              <a:rPr kumimoji="1" lang="en" altLang="ko-KR" sz="2400" i="1" dirty="0"/>
              <a:t>useful data </a:t>
            </a:r>
          </a:p>
          <a:p>
            <a:r>
              <a:rPr kumimoji="1" lang="en" altLang="ko-KR" sz="2400" i="1" dirty="0"/>
              <a:t>that can be used in the database</a:t>
            </a:r>
            <a:endParaRPr kumimoji="1" lang="ko-KR" altLang="en-US" sz="2400" i="1" dirty="0"/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47208526-1390-0044-8978-933D5DBD103A}"/>
              </a:ext>
            </a:extLst>
          </p:cNvPr>
          <p:cNvSpPr/>
          <p:nvPr/>
        </p:nvSpPr>
        <p:spPr>
          <a:xfrm>
            <a:off x="7632481" y="2991174"/>
            <a:ext cx="3713243" cy="2092270"/>
          </a:xfrm>
          <a:prstGeom prst="roundRect">
            <a:avLst/>
          </a:prstGeom>
          <a:noFill/>
          <a:ln w="412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112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A15E84-61BD-7144-B61C-B4CC43B5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90" y="666191"/>
            <a:ext cx="11428469" cy="673562"/>
          </a:xfrm>
        </p:spPr>
        <p:txBody>
          <a:bodyPr>
            <a:normAutofit fontScale="90000"/>
          </a:bodyPr>
          <a:lstStyle/>
          <a:p>
            <a:r>
              <a:rPr lang="en-US" dirty="0"/>
              <a:t>2.1 Back End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16067A-E1A6-AE40-8001-AEE237A34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40" y="1339753"/>
            <a:ext cx="11428520" cy="519366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2.1.</a:t>
            </a:r>
            <a:r>
              <a:rPr lang="en-US" altLang="ko-KR" sz="3200" dirty="0"/>
              <a:t>3</a:t>
            </a:r>
            <a:r>
              <a:rPr lang="en-US" sz="3200" dirty="0"/>
              <a:t> Build Database</a:t>
            </a:r>
          </a:p>
          <a:p>
            <a:pPr marL="0" indent="0">
              <a:lnSpc>
                <a:spcPct val="100000"/>
              </a:lnSpc>
              <a:buNone/>
            </a:pPr>
            <a:endParaRPr kumimoji="1" lang="en" altLang="ko-KR" sz="3000" dirty="0"/>
          </a:p>
          <a:p>
            <a:pPr>
              <a:lnSpc>
                <a:spcPct val="100000"/>
              </a:lnSpc>
            </a:pPr>
            <a:endParaRPr kumimoji="1" lang="en-US" altLang="ko-KR" sz="3000" dirty="0"/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8CD93E-7878-D74F-97C6-A63365E86D41}"/>
              </a:ext>
            </a:extLst>
          </p:cNvPr>
          <p:cNvCxnSpPr>
            <a:cxnSpLocks/>
          </p:cNvCxnSpPr>
          <p:nvPr/>
        </p:nvCxnSpPr>
        <p:spPr>
          <a:xfrm>
            <a:off x="846276" y="666191"/>
            <a:ext cx="8940662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6CC16A9-BC02-6D44-8161-109A5008A7D2}"/>
              </a:ext>
            </a:extLst>
          </p:cNvPr>
          <p:cNvSpPr txBox="1">
            <a:spLocks/>
          </p:cNvSpPr>
          <p:nvPr/>
        </p:nvSpPr>
        <p:spPr>
          <a:xfrm>
            <a:off x="381740" y="324586"/>
            <a:ext cx="11429260" cy="5235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2. </a:t>
            </a:r>
            <a:r>
              <a:rPr lang="en" altLang="ko-KR" dirty="0"/>
              <a:t>Detailed descriptions of the implemented components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7DB24A-E914-DE44-A001-9DA41A2C1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54" y="2298101"/>
            <a:ext cx="7251803" cy="32769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DF1A71-437E-C548-B4C2-2D809939AB04}"/>
              </a:ext>
            </a:extLst>
          </p:cNvPr>
          <p:cNvSpPr txBox="1"/>
          <p:nvPr/>
        </p:nvSpPr>
        <p:spPr>
          <a:xfrm>
            <a:off x="8159884" y="3215911"/>
            <a:ext cx="3898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sz="2400" i="1" dirty="0"/>
              <a:t>Through 15 movie genre and actor table </a:t>
            </a:r>
          </a:p>
          <a:p>
            <a:r>
              <a:rPr kumimoji="1" lang="en-US" altLang="ko-KR" sz="2400" i="1" dirty="0"/>
              <a:t>Database </a:t>
            </a:r>
            <a:r>
              <a:rPr kumimoji="1" lang="en" altLang="ko-KR" sz="2400" i="1" dirty="0"/>
              <a:t>were built</a:t>
            </a:r>
            <a:endParaRPr kumimoji="1" lang="ko-KR" altLang="en-US" sz="2400" i="1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25B8F03-52F9-8E40-B999-628D1671AE92}"/>
              </a:ext>
            </a:extLst>
          </p:cNvPr>
          <p:cNvSpPr/>
          <p:nvPr/>
        </p:nvSpPr>
        <p:spPr>
          <a:xfrm>
            <a:off x="8045908" y="2890448"/>
            <a:ext cx="3877266" cy="1743545"/>
          </a:xfrm>
          <a:prstGeom prst="roundRect">
            <a:avLst/>
          </a:prstGeom>
          <a:noFill/>
          <a:ln w="412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91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A15E84-61BD-7144-B61C-B4CC43B5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90" y="666191"/>
            <a:ext cx="11428469" cy="673562"/>
          </a:xfrm>
        </p:spPr>
        <p:txBody>
          <a:bodyPr>
            <a:normAutofit fontScale="90000"/>
          </a:bodyPr>
          <a:lstStyle/>
          <a:p>
            <a:r>
              <a:rPr lang="en-US" dirty="0"/>
              <a:t>2.1 Back End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16067A-E1A6-AE40-8001-AEE237A34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40" y="1339753"/>
            <a:ext cx="11428520" cy="519366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2.1.4 </a:t>
            </a:r>
            <a:r>
              <a:rPr lang="en-US" altLang="ko-KR" sz="3200" dirty="0"/>
              <a:t>Database &amp; PHP connection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/>
              <a:t>   </a:t>
            </a:r>
            <a:r>
              <a:rPr lang="en-US" altLang="ko-KR" sz="2400" dirty="0"/>
              <a:t>[</a:t>
            </a:r>
            <a:r>
              <a:rPr lang="en-US" altLang="ko-KR" sz="2400" dirty="0" err="1"/>
              <a:t>NewMVGShow</a:t>
            </a:r>
            <a:r>
              <a:rPr lang="en-US" altLang="ko-KR" sz="2400" dirty="0"/>
              <a:t>]				</a:t>
            </a:r>
            <a:r>
              <a:rPr lang="ko-KR" altLang="en-US" sz="2400" dirty="0"/>
              <a:t>   </a:t>
            </a:r>
            <a:r>
              <a:rPr lang="en-US" altLang="ko-KR" sz="2400" dirty="0"/>
              <a:t>[</a:t>
            </a:r>
            <a:r>
              <a:rPr lang="en-US" altLang="ko-KR" sz="2400" dirty="0" err="1"/>
              <a:t>DontKnow</a:t>
            </a:r>
            <a:r>
              <a:rPr lang="en-US" altLang="ko-KR" sz="2400" dirty="0"/>
              <a:t>]</a:t>
            </a:r>
          </a:p>
          <a:p>
            <a:pPr marL="0" indent="0">
              <a:lnSpc>
                <a:spcPct val="100000"/>
              </a:lnSpc>
              <a:buNone/>
            </a:pPr>
            <a:endParaRPr kumimoji="1" lang="en" altLang="ko-KR" sz="3000" dirty="0"/>
          </a:p>
          <a:p>
            <a:pPr>
              <a:lnSpc>
                <a:spcPct val="100000"/>
              </a:lnSpc>
            </a:pPr>
            <a:endParaRPr kumimoji="1" lang="en-US" altLang="ko-KR" sz="3000" dirty="0"/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8CD93E-7878-D74F-97C6-A63365E86D41}"/>
              </a:ext>
            </a:extLst>
          </p:cNvPr>
          <p:cNvCxnSpPr>
            <a:cxnSpLocks/>
          </p:cNvCxnSpPr>
          <p:nvPr/>
        </p:nvCxnSpPr>
        <p:spPr>
          <a:xfrm>
            <a:off x="846276" y="666191"/>
            <a:ext cx="8940662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6CC16A9-BC02-6D44-8161-109A5008A7D2}"/>
              </a:ext>
            </a:extLst>
          </p:cNvPr>
          <p:cNvSpPr txBox="1">
            <a:spLocks/>
          </p:cNvSpPr>
          <p:nvPr/>
        </p:nvSpPr>
        <p:spPr>
          <a:xfrm>
            <a:off x="381740" y="324586"/>
            <a:ext cx="11429260" cy="5235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2. </a:t>
            </a:r>
            <a:r>
              <a:rPr lang="en" altLang="ko-KR" dirty="0"/>
              <a:t>Detailed descriptions of the implemented components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D2982A-2AAB-DB43-ACF7-C37A349DFC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478"/>
          <a:stretch/>
        </p:blipFill>
        <p:spPr>
          <a:xfrm>
            <a:off x="729897" y="2457450"/>
            <a:ext cx="4336950" cy="30607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3751A1-B092-474B-A6D9-02382A6B67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776"/>
          <a:stretch/>
        </p:blipFill>
        <p:spPr>
          <a:xfrm>
            <a:off x="6270078" y="2457449"/>
            <a:ext cx="4336950" cy="306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67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AA15E84-61BD-7144-B61C-B4CC43B5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90" y="666191"/>
            <a:ext cx="11428469" cy="673562"/>
          </a:xfrm>
        </p:spPr>
        <p:txBody>
          <a:bodyPr>
            <a:normAutofit fontScale="90000"/>
          </a:bodyPr>
          <a:lstStyle/>
          <a:p>
            <a:r>
              <a:rPr lang="en-US" dirty="0"/>
              <a:t>2.1 Back End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16067A-E1A6-AE40-8001-AEE237A34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40" y="1339753"/>
            <a:ext cx="11428520" cy="519366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2.1.4 </a:t>
            </a:r>
            <a:r>
              <a:rPr lang="en-US" altLang="ko-KR" sz="3200" dirty="0"/>
              <a:t>Database &amp; PHP connection (cont.)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2400" dirty="0"/>
              <a:t>   </a:t>
            </a:r>
            <a:endParaRPr lang="en-US" altLang="ko-KR" sz="2400" dirty="0"/>
          </a:p>
          <a:p>
            <a:pPr marL="0" indent="0">
              <a:lnSpc>
                <a:spcPct val="100000"/>
              </a:lnSpc>
              <a:buNone/>
            </a:pPr>
            <a:endParaRPr kumimoji="1" lang="en" altLang="ko-KR" sz="3000" dirty="0"/>
          </a:p>
          <a:p>
            <a:pPr>
              <a:lnSpc>
                <a:spcPct val="100000"/>
              </a:lnSpc>
            </a:pPr>
            <a:endParaRPr kumimoji="1" lang="en-US" altLang="ko-KR" sz="3000" dirty="0"/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8CD93E-7878-D74F-97C6-A63365E86D41}"/>
              </a:ext>
            </a:extLst>
          </p:cNvPr>
          <p:cNvCxnSpPr>
            <a:cxnSpLocks/>
          </p:cNvCxnSpPr>
          <p:nvPr/>
        </p:nvCxnSpPr>
        <p:spPr>
          <a:xfrm>
            <a:off x="846276" y="666191"/>
            <a:ext cx="8940662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6CC16A9-BC02-6D44-8161-109A5008A7D2}"/>
              </a:ext>
            </a:extLst>
          </p:cNvPr>
          <p:cNvSpPr txBox="1">
            <a:spLocks/>
          </p:cNvSpPr>
          <p:nvPr/>
        </p:nvSpPr>
        <p:spPr>
          <a:xfrm>
            <a:off x="381740" y="324586"/>
            <a:ext cx="11429260" cy="5235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2. </a:t>
            </a:r>
            <a:r>
              <a:rPr lang="en" altLang="ko-KR" dirty="0"/>
              <a:t>Detailed descriptions of the implemented components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D565C7-43DB-6F49-88BC-FF652F15A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0" y="2378152"/>
            <a:ext cx="8521700" cy="7112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ED4A24-4598-0D4E-A474-CCEC3484E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345" y="3624895"/>
            <a:ext cx="9963310" cy="672562"/>
          </a:xfrm>
          <a:prstGeom prst="rect">
            <a:avLst/>
          </a:prstGeom>
        </p:spPr>
      </p:pic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ABC3CBAC-9F96-3247-B3F8-672C10BCAB1D}"/>
              </a:ext>
            </a:extLst>
          </p:cNvPr>
          <p:cNvSpPr/>
          <p:nvPr/>
        </p:nvSpPr>
        <p:spPr>
          <a:xfrm>
            <a:off x="1375100" y="4827726"/>
            <a:ext cx="8994125" cy="1689406"/>
          </a:xfrm>
          <a:prstGeom prst="roundRect">
            <a:avLst/>
          </a:prstGeom>
          <a:noFill/>
          <a:ln w="412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CDAD3-A939-42C3-87BA-361EF882CB18}"/>
              </a:ext>
            </a:extLst>
          </p:cNvPr>
          <p:cNvSpPr txBox="1"/>
          <p:nvPr/>
        </p:nvSpPr>
        <p:spPr>
          <a:xfrm>
            <a:off x="1578457" y="5072264"/>
            <a:ext cx="8778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Cross-verification</a:t>
            </a:r>
          </a:p>
          <a:p>
            <a:r>
              <a:rPr lang="en-US" sz="2400" b="1" dirty="0"/>
              <a:t>The work was implemented by Cross-verification to allow users to print only the desired values.</a:t>
            </a:r>
          </a:p>
        </p:txBody>
      </p:sp>
    </p:spTree>
    <p:extLst>
      <p:ext uri="{BB962C8B-B14F-4D97-AF65-F5344CB8AC3E}">
        <p14:creationId xmlns:p14="http://schemas.microsoft.com/office/powerpoint/2010/main" val="632113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68DC2EA-768B-204F-B71A-8521AF4A47BC}"/>
              </a:ext>
            </a:extLst>
          </p:cNvPr>
          <p:cNvSpPr txBox="1">
            <a:spLocks/>
          </p:cNvSpPr>
          <p:nvPr/>
        </p:nvSpPr>
        <p:spPr>
          <a:xfrm>
            <a:off x="-421357" y="2784787"/>
            <a:ext cx="13034714" cy="12884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altLang="ko-KR" sz="6600" dirty="0">
                <a:solidFill>
                  <a:sysClr val="windowText" lastClr="000000"/>
                </a:solidFill>
                <a:latin typeface="Calibri" panose="020F0502020204030204"/>
              </a:rPr>
              <a:t>3</a:t>
            </a:r>
            <a:r>
              <a:rPr lang="en" sz="6600" dirty="0">
                <a:solidFill>
                  <a:sysClr val="windowText" lastClr="000000"/>
                </a:solidFill>
                <a:latin typeface="Calibri" panose="020F0502020204030204"/>
              </a:rPr>
              <a:t>. The steps of analyzing the problems </a:t>
            </a:r>
          </a:p>
          <a:p>
            <a:r>
              <a:rPr lang="en" sz="6600" dirty="0">
                <a:solidFill>
                  <a:sysClr val="windowText" lastClr="000000"/>
                </a:solidFill>
                <a:latin typeface="Calibri" panose="020F0502020204030204"/>
              </a:rPr>
              <a:t>and debugging them</a:t>
            </a:r>
          </a:p>
        </p:txBody>
      </p:sp>
    </p:spTree>
    <p:extLst>
      <p:ext uri="{BB962C8B-B14F-4D97-AF65-F5344CB8AC3E}">
        <p14:creationId xmlns:p14="http://schemas.microsoft.com/office/powerpoint/2010/main" val="702847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02AB1D53-A541-7E40-92D9-71AFF7FFB149}"/>
              </a:ext>
            </a:extLst>
          </p:cNvPr>
          <p:cNvCxnSpPr>
            <a:cxnSpLocks/>
          </p:cNvCxnSpPr>
          <p:nvPr/>
        </p:nvCxnSpPr>
        <p:spPr>
          <a:xfrm>
            <a:off x="846276" y="666191"/>
            <a:ext cx="9555024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9AA15E84-61BD-7144-B61C-B4CC43B5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90" y="666191"/>
            <a:ext cx="13234198" cy="673562"/>
          </a:xfrm>
        </p:spPr>
        <p:txBody>
          <a:bodyPr>
            <a:normAutofit fontScale="90000"/>
          </a:bodyPr>
          <a:lstStyle/>
          <a:p>
            <a:r>
              <a:rPr lang="en-US" dirty="0"/>
              <a:t>3.1 Data preprocessing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16067A-E1A6-AE40-8001-AEE237A34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40" y="1339753"/>
            <a:ext cx="11428520" cy="519366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" altLang="ko-KR" sz="3200" b="1" dirty="0"/>
              <a:t>[Problems]</a:t>
            </a:r>
          </a:p>
          <a:p>
            <a:pPr>
              <a:lnSpc>
                <a:spcPct val="100000"/>
              </a:lnSpc>
            </a:pPr>
            <a:r>
              <a:rPr kumimoji="1" lang="en" altLang="ko-KR" sz="3200" dirty="0"/>
              <a:t>Combining of split data causes</a:t>
            </a:r>
            <a:r>
              <a:rPr kumimoji="1" lang="ko-KR" altLang="en-US" sz="3200" dirty="0"/>
              <a:t> </a:t>
            </a:r>
            <a:r>
              <a:rPr kumimoji="1" lang="en" altLang="ko-KR" sz="3200" dirty="0"/>
              <a:t>discordance</a:t>
            </a:r>
          </a:p>
          <a:p>
            <a:pPr lvl="1">
              <a:lnSpc>
                <a:spcPct val="100000"/>
              </a:lnSpc>
            </a:pPr>
            <a:r>
              <a:rPr kumimoji="1" lang="en" altLang="ko-KR" sz="2800" dirty="0"/>
              <a:t>Cause : Data with null value exists</a:t>
            </a:r>
          </a:p>
          <a:p>
            <a:pPr lvl="1">
              <a:lnSpc>
                <a:spcPct val="100000"/>
              </a:lnSpc>
            </a:pPr>
            <a:r>
              <a:rPr kumimoji="1" lang="en" altLang="ko-KR" sz="2800" dirty="0"/>
              <a:t>Solution : Use the Replace function to resolve it </a:t>
            </a:r>
          </a:p>
          <a:p>
            <a:pPr>
              <a:lnSpc>
                <a:spcPct val="100000"/>
              </a:lnSpc>
            </a:pPr>
            <a:endParaRPr kumimoji="1" lang="en" altLang="ko-KR" sz="3200" dirty="0"/>
          </a:p>
          <a:p>
            <a:pPr>
              <a:lnSpc>
                <a:spcPct val="100000"/>
              </a:lnSpc>
            </a:pPr>
            <a:endParaRPr kumimoji="1" lang="en" altLang="ko-KR" sz="320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6CC16A9-BC02-6D44-8161-109A5008A7D2}"/>
              </a:ext>
            </a:extLst>
          </p:cNvPr>
          <p:cNvSpPr txBox="1">
            <a:spLocks/>
          </p:cNvSpPr>
          <p:nvPr/>
        </p:nvSpPr>
        <p:spPr>
          <a:xfrm>
            <a:off x="381740" y="324586"/>
            <a:ext cx="11429260" cy="5235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3. </a:t>
            </a:r>
            <a:r>
              <a:rPr lang="en" altLang="ko-KR" dirty="0"/>
              <a:t>The steps of analyzing the problems and debugging them</a:t>
            </a:r>
            <a:endParaRPr lang="en-US" altLang="ko-KR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0E60AE-16F3-314F-A605-BBD44FCA6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953" y="3646147"/>
            <a:ext cx="3531872" cy="27614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2495929-57AA-B14C-9B9B-C8800B2D6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065" y="3646147"/>
            <a:ext cx="2082545" cy="2731941"/>
          </a:xfrm>
          <a:prstGeom prst="rect">
            <a:avLst/>
          </a:prstGeom>
        </p:spPr>
      </p:pic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08133A94-AD98-4041-A8B5-4DAF154A57F8}"/>
              </a:ext>
            </a:extLst>
          </p:cNvPr>
          <p:cNvSpPr/>
          <p:nvPr/>
        </p:nvSpPr>
        <p:spPr>
          <a:xfrm>
            <a:off x="4105888" y="4773002"/>
            <a:ext cx="585787" cy="478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4262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02AB1D53-A541-7E40-92D9-71AFF7FFB149}"/>
              </a:ext>
            </a:extLst>
          </p:cNvPr>
          <p:cNvCxnSpPr>
            <a:cxnSpLocks/>
          </p:cNvCxnSpPr>
          <p:nvPr/>
        </p:nvCxnSpPr>
        <p:spPr>
          <a:xfrm>
            <a:off x="846276" y="666191"/>
            <a:ext cx="9555024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9AA15E84-61BD-7144-B61C-B4CC43B5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90" y="666191"/>
            <a:ext cx="13234198" cy="673562"/>
          </a:xfrm>
        </p:spPr>
        <p:txBody>
          <a:bodyPr>
            <a:normAutofit fontScale="90000"/>
          </a:bodyPr>
          <a:lstStyle/>
          <a:p>
            <a:r>
              <a:rPr lang="en-US" dirty="0"/>
              <a:t>3.2 Database &amp; PHP connection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16067A-E1A6-AE40-8001-AEE237A34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40" y="1339753"/>
            <a:ext cx="11428520" cy="5193661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kumimoji="1" lang="en" altLang="ko-KR" sz="3200" b="1" dirty="0"/>
              <a:t>[Problems]</a:t>
            </a:r>
            <a:endParaRPr kumimoji="1" lang="en" altLang="ko-KR" sz="2000" dirty="0"/>
          </a:p>
          <a:p>
            <a:pPr>
              <a:lnSpc>
                <a:spcPct val="100000"/>
              </a:lnSpc>
            </a:pPr>
            <a:r>
              <a:rPr kumimoji="1" lang="en" altLang="ko-KR" dirty="0"/>
              <a:t>Mutual</a:t>
            </a:r>
            <a:r>
              <a:rPr kumimoji="1" lang="ko-KR" altLang="en-US" dirty="0"/>
              <a:t> </a:t>
            </a:r>
            <a:r>
              <a:rPr kumimoji="1" lang="en-US" altLang="ko-KR" dirty="0"/>
              <a:t>Search </a:t>
            </a:r>
            <a:r>
              <a:rPr lang="en" altLang="ko-KR" dirty="0"/>
              <a:t>impossibility</a:t>
            </a:r>
          </a:p>
          <a:p>
            <a:pPr lvl="1">
              <a:lnSpc>
                <a:spcPct val="100000"/>
              </a:lnSpc>
            </a:pPr>
            <a:r>
              <a:rPr kumimoji="1" lang="en-US" altLang="ko-KR" dirty="0"/>
              <a:t>Cause : a blank space</a:t>
            </a:r>
          </a:p>
          <a:p>
            <a:pPr lvl="1">
              <a:lnSpc>
                <a:spcPct val="100000"/>
              </a:lnSpc>
            </a:pPr>
            <a:r>
              <a:rPr kumimoji="1" lang="en" altLang="ko-KR" dirty="0"/>
              <a:t>Solution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Use the Replace function to resolve it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lvl="1">
              <a:lnSpc>
                <a:spcPct val="100000"/>
              </a:lnSpc>
            </a:pPr>
            <a:endParaRPr kumimoji="1" lang="en-US" altLang="ko-KR" sz="300" dirty="0"/>
          </a:p>
          <a:p>
            <a:pPr>
              <a:lnSpc>
                <a:spcPct val="100000"/>
              </a:lnSpc>
            </a:pPr>
            <a:r>
              <a:rPr kumimoji="1" lang="en" altLang="ko-KR" dirty="0"/>
              <a:t>If the actor's name contains a special language other than the alphabet</a:t>
            </a:r>
          </a:p>
          <a:p>
            <a:pPr lvl="1">
              <a:lnSpc>
                <a:spcPct val="100000"/>
              </a:lnSpc>
            </a:pPr>
            <a:r>
              <a:rPr kumimoji="1" lang="en" altLang="ko-KR" dirty="0"/>
              <a:t>Cause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/>
              <a:t>Special characters are not encoded when exporting .csv</a:t>
            </a:r>
          </a:p>
          <a:p>
            <a:pPr lvl="1">
              <a:lnSpc>
                <a:spcPct val="100000"/>
              </a:lnSpc>
            </a:pPr>
            <a:r>
              <a:rPr kumimoji="1" lang="en-US" altLang="ko-KR" dirty="0"/>
              <a:t>Solution : </a:t>
            </a:r>
            <a:r>
              <a:rPr kumimoji="1" lang="en" altLang="ko-KR" dirty="0"/>
              <a:t>Change export format to .</a:t>
            </a:r>
            <a:r>
              <a:rPr kumimoji="1" lang="en" altLang="ko-KR" dirty="0" err="1"/>
              <a:t>ods</a:t>
            </a:r>
            <a:endParaRPr kumimoji="1" lang="en" altLang="ko-KR" dirty="0"/>
          </a:p>
          <a:p>
            <a:pPr lvl="1">
              <a:lnSpc>
                <a:spcPct val="100000"/>
              </a:lnSpc>
            </a:pPr>
            <a:endParaRPr kumimoji="1" lang="en" altLang="ko-KR" sz="300" dirty="0"/>
          </a:p>
          <a:p>
            <a:pPr>
              <a:lnSpc>
                <a:spcPct val="100000"/>
              </a:lnSpc>
            </a:pPr>
            <a:r>
              <a:rPr kumimoji="1" lang="en" altLang="ko-KR" dirty="0"/>
              <a:t>Not encoded when express</a:t>
            </a:r>
            <a:r>
              <a:rPr kumimoji="1" lang="en-US" altLang="ko-KR" dirty="0"/>
              <a:t>ion on web</a:t>
            </a:r>
            <a:endParaRPr kumimoji="1" lang="en" altLang="ko-KR" dirty="0"/>
          </a:p>
          <a:p>
            <a:pPr lvl="1">
              <a:lnSpc>
                <a:spcPct val="100000"/>
              </a:lnSpc>
            </a:pPr>
            <a:r>
              <a:rPr kumimoji="1" lang="en-US" altLang="ko-KR" dirty="0"/>
              <a:t>Solution : Add code (</a:t>
            </a:r>
            <a:r>
              <a:rPr lang="en" altLang="ko-KR" dirty="0"/>
              <a:t>picture below</a:t>
            </a:r>
            <a:r>
              <a:rPr kumimoji="1" lang="en-US" altLang="ko-KR" dirty="0"/>
              <a:t>)</a:t>
            </a:r>
            <a:endParaRPr kumimoji="1" lang="en" altLang="ko-KR" dirty="0"/>
          </a:p>
          <a:p>
            <a:pPr>
              <a:lnSpc>
                <a:spcPct val="100000"/>
              </a:lnSpc>
            </a:pPr>
            <a:endParaRPr kumimoji="1" lang="en" altLang="ko-KR" sz="2400" dirty="0"/>
          </a:p>
          <a:p>
            <a:pPr marL="457200" lvl="1" indent="0">
              <a:lnSpc>
                <a:spcPct val="100000"/>
              </a:lnSpc>
              <a:buNone/>
            </a:pPr>
            <a:br>
              <a:rPr kumimoji="1" lang="en" altLang="ko-KR" sz="2000" dirty="0"/>
            </a:br>
            <a:endParaRPr kumimoji="1" lang="en" altLang="ko-KR" sz="2000" dirty="0"/>
          </a:p>
          <a:p>
            <a:pPr>
              <a:lnSpc>
                <a:spcPct val="100000"/>
              </a:lnSpc>
            </a:pPr>
            <a:endParaRPr kumimoji="1" lang="en" altLang="ko-KR" dirty="0"/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6CC16A9-BC02-6D44-8161-109A5008A7D2}"/>
              </a:ext>
            </a:extLst>
          </p:cNvPr>
          <p:cNvSpPr txBox="1">
            <a:spLocks/>
          </p:cNvSpPr>
          <p:nvPr/>
        </p:nvSpPr>
        <p:spPr>
          <a:xfrm>
            <a:off x="381740" y="324586"/>
            <a:ext cx="11429260" cy="5235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3. </a:t>
            </a:r>
            <a:r>
              <a:rPr lang="en" altLang="ko-KR" dirty="0"/>
              <a:t>The steps of analyzing the problems and debugging them</a:t>
            </a:r>
            <a:endParaRPr lang="en-US" altLang="ko-KR" dirty="0"/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7CDE3F-C683-C74E-9530-3A0AF68DF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878" y="1575058"/>
            <a:ext cx="5193860" cy="9267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3BB709-71A0-E542-996F-7F967BEB28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89" t="31520" r="36020" b="6457"/>
          <a:stretch/>
        </p:blipFill>
        <p:spPr>
          <a:xfrm>
            <a:off x="6679054" y="4171419"/>
            <a:ext cx="2099222" cy="2245002"/>
          </a:xfrm>
          <a:prstGeom prst="rect">
            <a:avLst/>
          </a:prstGeom>
          <a:ln w="63500">
            <a:solidFill>
              <a:schemeClr val="accent5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15281B-DF5F-264D-B1E4-A37CB1FC3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391" y="4155536"/>
            <a:ext cx="2150869" cy="2333921"/>
          </a:xfrm>
          <a:prstGeom prst="rect">
            <a:avLst/>
          </a:prstGeom>
          <a:ln w="63500">
            <a:solidFill>
              <a:schemeClr val="accent5"/>
            </a:solidFill>
          </a:ln>
        </p:spPr>
      </p:pic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65DA51C8-4941-6C45-B53A-29E23FB9FBA5}"/>
              </a:ext>
            </a:extLst>
          </p:cNvPr>
          <p:cNvSpPr/>
          <p:nvPr/>
        </p:nvSpPr>
        <p:spPr>
          <a:xfrm>
            <a:off x="8975206" y="4995836"/>
            <a:ext cx="585787" cy="478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01B0F9-645E-4A42-ABE3-80E8B2C72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740" y="5518247"/>
            <a:ext cx="6096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6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B73A9522-0C34-2347-97BA-E4662AF5F885}"/>
              </a:ext>
            </a:extLst>
          </p:cNvPr>
          <p:cNvCxnSpPr>
            <a:cxnSpLocks/>
          </p:cNvCxnSpPr>
          <p:nvPr/>
        </p:nvCxnSpPr>
        <p:spPr>
          <a:xfrm>
            <a:off x="460510" y="866210"/>
            <a:ext cx="6640374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9AA15E84-61BD-7144-B61C-B4CC43B5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90" y="394725"/>
            <a:ext cx="11428469" cy="67356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[Role of each team member]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B96F0B-810B-6846-919C-21360F1FAE0A}"/>
              </a:ext>
            </a:extLst>
          </p:cNvPr>
          <p:cNvSpPr txBox="1"/>
          <p:nvPr/>
        </p:nvSpPr>
        <p:spPr>
          <a:xfrm>
            <a:off x="171449" y="1727538"/>
            <a:ext cx="11844339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err="1"/>
              <a:t>Youngchan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-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Web page design /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err="1"/>
              <a:t>Shinhyeok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-</a:t>
            </a:r>
            <a:r>
              <a:rPr kumimoji="1" lang="ko-KR" altLang="en-US" sz="2800" dirty="0"/>
              <a:t> </a:t>
            </a:r>
            <a:r>
              <a:rPr lang="en-US" altLang="ko-KR" sz="2800" dirty="0"/>
              <a:t>Build Database and Database &amp; PHP connection</a:t>
            </a:r>
            <a:r>
              <a:rPr lang="ko-KR" altLang="en-US" sz="2800" dirty="0"/>
              <a:t> </a:t>
            </a:r>
            <a:endParaRPr lang="en-US" altLang="ko-KR" sz="2800" dirty="0"/>
          </a:p>
          <a:p>
            <a:pPr lvl="1"/>
            <a:r>
              <a:rPr lang="en-US" altLang="ko-KR" sz="2800" dirty="0"/>
              <a:t>		    / Presentation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err="1"/>
              <a:t>Seungjun</a:t>
            </a:r>
            <a:r>
              <a:rPr lang="ko-KR" altLang="en-US" sz="2800" dirty="0"/>
              <a:t> </a:t>
            </a:r>
            <a:r>
              <a:rPr lang="en-US" altLang="ko-KR" sz="2800" dirty="0"/>
              <a:t>-</a:t>
            </a:r>
            <a:r>
              <a:rPr lang="ko-KR" altLang="en-US" sz="2800" dirty="0"/>
              <a:t> </a:t>
            </a:r>
            <a:r>
              <a:rPr kumimoji="1" lang="en-US" altLang="ko-KR" sz="2800" dirty="0"/>
              <a:t>Data preprocessing and </a:t>
            </a:r>
            <a:r>
              <a:rPr lang="en-US" altLang="ko-KR" sz="2800" dirty="0"/>
              <a:t>Database &amp; PHP connection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 err="1"/>
              <a:t>Sumin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-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Data crawling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/</a:t>
            </a:r>
            <a:r>
              <a:rPr kumimoji="1" lang="ko-KR" altLang="en-US" sz="2800" dirty="0"/>
              <a:t> </a:t>
            </a:r>
            <a:r>
              <a:rPr kumimoji="1" lang="en-US" altLang="ko-KR" sz="2800" dirty="0"/>
              <a:t>make PPT </a:t>
            </a:r>
            <a:endParaRPr lang="en-US" altLang="ko-KR" sz="2800" dirty="0"/>
          </a:p>
          <a:p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9428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B5AD42-6CFB-644F-974D-2860BA36E676}"/>
              </a:ext>
            </a:extLst>
          </p:cNvPr>
          <p:cNvSpPr txBox="1"/>
          <p:nvPr/>
        </p:nvSpPr>
        <p:spPr>
          <a:xfrm>
            <a:off x="1766694" y="1688819"/>
            <a:ext cx="3506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0.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Executive Summary</a:t>
            </a: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0.1 </a:t>
            </a:r>
            <a:r>
              <a:rPr lang="en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kind of function </a:t>
            </a:r>
            <a:endParaRPr lang="en-US" altLang="ko-KR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B2099A-3FFC-6E4A-B11C-FB3CB9473FFE}"/>
              </a:ext>
            </a:extLst>
          </p:cNvPr>
          <p:cNvSpPr txBox="1"/>
          <p:nvPr/>
        </p:nvSpPr>
        <p:spPr>
          <a:xfrm>
            <a:off x="1766694" y="2745646"/>
            <a:ext cx="80710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 Final result of implementation</a:t>
            </a: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1.1 Front End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69918-CC5F-2146-9180-DAF0A43A6B94}"/>
              </a:ext>
            </a:extLst>
          </p:cNvPr>
          <p:cNvSpPr txBox="1"/>
          <p:nvPr/>
        </p:nvSpPr>
        <p:spPr>
          <a:xfrm>
            <a:off x="1766694" y="3743022"/>
            <a:ext cx="88277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en" altLang="ko-KR" sz="2400" b="1" dirty="0"/>
              <a:t>Detailed descriptions of the implemented components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2.1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 End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327CF1-3897-E746-B45A-4FD4EF14CB00}"/>
              </a:ext>
            </a:extLst>
          </p:cNvPr>
          <p:cNvSpPr txBox="1"/>
          <p:nvPr/>
        </p:nvSpPr>
        <p:spPr>
          <a:xfrm>
            <a:off x="1766694" y="4799849"/>
            <a:ext cx="102850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en" altLang="ko-KR" sz="2400" b="1" dirty="0"/>
              <a:t>The steps of analyzing the problems and debugging them</a:t>
            </a:r>
            <a:endParaRPr lang="en-US" altLang="ko-KR" sz="2400" b="1" dirty="0"/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3.1 Crawling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3.2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preprocessing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3.3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 &amp; PHP connection</a:t>
            </a:r>
          </a:p>
          <a:p>
            <a:pPr lvl="1"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3.4 Web Design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CF660D-FF4E-774B-B157-E11E9BC8A455}"/>
              </a:ext>
            </a:extLst>
          </p:cNvPr>
          <p:cNvSpPr txBox="1"/>
          <p:nvPr/>
        </p:nvSpPr>
        <p:spPr>
          <a:xfrm>
            <a:off x="1445196" y="564252"/>
            <a:ext cx="2939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Contents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F283320-5F5B-A248-A662-2533D724F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15" y="4569847"/>
            <a:ext cx="1663379" cy="6463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C701334-47A7-174E-8EF4-DEAB4916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425306" y="4223712"/>
            <a:ext cx="1431488" cy="5562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45AE9B6-18B3-674F-8FCE-7AF1238CF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863820" y="1999803"/>
            <a:ext cx="1973938" cy="76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868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68DC2EA-768B-204F-B71A-8521AF4A47BC}"/>
              </a:ext>
            </a:extLst>
          </p:cNvPr>
          <p:cNvSpPr txBox="1">
            <a:spLocks/>
          </p:cNvSpPr>
          <p:nvPr/>
        </p:nvSpPr>
        <p:spPr>
          <a:xfrm>
            <a:off x="3501977" y="2179320"/>
            <a:ext cx="5188045" cy="2042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Thank you</a:t>
            </a:r>
            <a:br>
              <a:rPr kumimoji="0" lang="en-US" sz="6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</a:br>
            <a:r>
              <a:rPr kumimoji="0" lang="en-US" sz="6600" b="1" i="0" u="none" strike="noStrike" kern="120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j-ea"/>
                <a:cs typeface="+mj-cs"/>
              </a:rPr>
              <a:t>Q&amp;A</a:t>
            </a:r>
            <a:endParaRPr kumimoji="0" lang="en-US" sz="199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18415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7DB21C-9E13-7B4D-91F0-88FB18F1C83C}"/>
              </a:ext>
            </a:extLst>
          </p:cNvPr>
          <p:cNvCxnSpPr>
            <a:cxnSpLocks/>
          </p:cNvCxnSpPr>
          <p:nvPr/>
        </p:nvCxnSpPr>
        <p:spPr>
          <a:xfrm>
            <a:off x="846276" y="666191"/>
            <a:ext cx="3154224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9AA15E84-61BD-7144-B61C-B4CC43B5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90" y="666191"/>
            <a:ext cx="11428469" cy="67356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</a:t>
            </a:r>
            <a:r>
              <a:rPr lang="en-US" dirty="0"/>
              <a:t>.1 What kind of function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16067A-E1A6-AE40-8001-AEE237A34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40" y="1339753"/>
            <a:ext cx="11428469" cy="519366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3200" dirty="0"/>
              <a:t>0</a:t>
            </a:r>
            <a:r>
              <a:rPr lang="en-US" sz="3200" dirty="0"/>
              <a:t>.1.1 Core concept</a:t>
            </a:r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  <a:r>
              <a:rPr lang="en-US" altLang="ko-KR" sz="3200" dirty="0"/>
              <a:t>Intermediate</a:t>
            </a:r>
            <a:endParaRPr lang="en-US" sz="3200" dirty="0"/>
          </a:p>
          <a:p>
            <a:pPr marL="0" indent="0" algn="ctr">
              <a:lnSpc>
                <a:spcPct val="100000"/>
              </a:lnSpc>
              <a:buNone/>
            </a:pPr>
            <a:endParaRPr kumimoji="1" lang="en" altLang="ko-KR" sz="2000" dirty="0"/>
          </a:p>
          <a:p>
            <a:pPr marL="0" indent="0" algn="just">
              <a:lnSpc>
                <a:spcPct val="100000"/>
              </a:lnSpc>
              <a:buNone/>
            </a:pPr>
            <a:r>
              <a:rPr kumimoji="1" lang="en" altLang="ko-KR" sz="2000" b="1" i="1" dirty="0"/>
              <a:t>	</a:t>
            </a:r>
            <a:r>
              <a:rPr kumimoji="1" lang="en" altLang="ko-KR" sz="2700" b="1" i="1" dirty="0"/>
              <a:t>Recommend a movie with the information of actor </a:t>
            </a:r>
          </a:p>
          <a:p>
            <a:pPr>
              <a:lnSpc>
                <a:spcPct val="100000"/>
              </a:lnSpc>
            </a:pPr>
            <a:endParaRPr kumimoji="1" lang="en-US" altLang="ko-KR" sz="1100" b="1" dirty="0"/>
          </a:p>
          <a:p>
            <a:pPr>
              <a:lnSpc>
                <a:spcPct val="100000"/>
              </a:lnSpc>
            </a:pPr>
            <a:r>
              <a:rPr kumimoji="1" lang="en" altLang="ko-KR" sz="2700" b="1" dirty="0"/>
              <a:t>Checking genre</a:t>
            </a:r>
            <a:r>
              <a:rPr kumimoji="1" lang="en" altLang="ko-KR" sz="2700" dirty="0"/>
              <a:t> of movie </a:t>
            </a:r>
            <a:r>
              <a:rPr lang="en" altLang="ko-KR" sz="2700" dirty="0">
                <a:sym typeface="Wingdings" pitchFamily="2" charset="2"/>
              </a:rPr>
              <a:t></a:t>
            </a:r>
            <a:r>
              <a:rPr kumimoji="1" lang="en" altLang="ko-KR" sz="2700" dirty="0"/>
              <a:t> show </a:t>
            </a:r>
            <a:r>
              <a:rPr kumimoji="1" lang="en" altLang="ko-KR" sz="2700" b="1" dirty="0"/>
              <a:t>movie</a:t>
            </a:r>
            <a:r>
              <a:rPr kumimoji="1" lang="en" altLang="ko-KR" sz="2700" dirty="0"/>
              <a:t> which has proper genre</a:t>
            </a:r>
          </a:p>
          <a:p>
            <a:pPr lvl="1">
              <a:lnSpc>
                <a:spcPct val="100000"/>
              </a:lnSpc>
            </a:pPr>
            <a:endParaRPr kumimoji="1" lang="en" altLang="ko-KR" sz="700" dirty="0"/>
          </a:p>
          <a:p>
            <a:pPr>
              <a:lnSpc>
                <a:spcPct val="100000"/>
              </a:lnSpc>
            </a:pPr>
            <a:r>
              <a:rPr kumimoji="1" lang="en" altLang="ko-KR" sz="2700" b="1" dirty="0"/>
              <a:t>actor’s characteristic </a:t>
            </a:r>
            <a:r>
              <a:rPr lang="en" altLang="ko-KR" sz="2700" dirty="0">
                <a:sym typeface="Wingdings" pitchFamily="2" charset="2"/>
              </a:rPr>
              <a:t></a:t>
            </a:r>
            <a:r>
              <a:rPr kumimoji="1" lang="en" altLang="ko-KR" sz="2700" dirty="0"/>
              <a:t> show </a:t>
            </a:r>
            <a:r>
              <a:rPr kumimoji="1" lang="en" altLang="ko-KR" sz="2700" b="1" dirty="0"/>
              <a:t>movie</a:t>
            </a:r>
            <a:r>
              <a:rPr kumimoji="1" lang="en" altLang="ko-KR" sz="2700" dirty="0"/>
              <a:t> which actor appeared in</a:t>
            </a:r>
          </a:p>
          <a:p>
            <a:pPr lvl="1">
              <a:lnSpc>
                <a:spcPct val="100000"/>
              </a:lnSpc>
            </a:pPr>
            <a:endParaRPr kumimoji="1" lang="en" altLang="ko-KR" sz="700" dirty="0"/>
          </a:p>
          <a:p>
            <a:pPr>
              <a:lnSpc>
                <a:spcPct val="100000"/>
              </a:lnSpc>
            </a:pPr>
            <a:r>
              <a:rPr kumimoji="1" lang="en" altLang="ko-KR" sz="2700" dirty="0"/>
              <a:t>select genre, actor’s characteristic, released year of movie.</a:t>
            </a:r>
            <a:endParaRPr kumimoji="1" lang="en-US" altLang="ko-KR" sz="3000" dirty="0"/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3200" i="1" dirty="0"/>
              <a:t>    We make </a:t>
            </a:r>
            <a:r>
              <a:rPr lang="en-US" sz="3200" b="1" i="1" u="sng" dirty="0" err="1"/>
              <a:t>MovieGator</a:t>
            </a:r>
            <a:r>
              <a:rPr lang="en-US" sz="3200" b="1" i="1" u="sng" dirty="0"/>
              <a:t>!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6CC16A9-BC02-6D44-8161-109A5008A7D2}"/>
              </a:ext>
            </a:extLst>
          </p:cNvPr>
          <p:cNvSpPr txBox="1">
            <a:spLocks/>
          </p:cNvSpPr>
          <p:nvPr/>
        </p:nvSpPr>
        <p:spPr>
          <a:xfrm>
            <a:off x="381740" y="324586"/>
            <a:ext cx="11429260" cy="5235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0. Executive Summary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78DFF4-4A40-FD46-BE80-4A61E9C1B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74" y="5482482"/>
            <a:ext cx="4491762" cy="1050932"/>
          </a:xfrm>
          <a:prstGeom prst="rect">
            <a:avLst/>
          </a:prstGeom>
          <a:ln w="73025" cmpd="thinThick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67708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B73A9522-0C34-2347-97BA-E4662AF5F885}"/>
              </a:ext>
            </a:extLst>
          </p:cNvPr>
          <p:cNvCxnSpPr>
            <a:cxnSpLocks/>
          </p:cNvCxnSpPr>
          <p:nvPr/>
        </p:nvCxnSpPr>
        <p:spPr>
          <a:xfrm>
            <a:off x="846276" y="666191"/>
            <a:ext cx="3154224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9AA15E84-61BD-7144-B61C-B4CC43B5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90" y="666191"/>
            <a:ext cx="11428469" cy="67356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</a:t>
            </a:r>
            <a:r>
              <a:rPr lang="en-US" dirty="0"/>
              <a:t>.1 What kind of function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16067A-E1A6-AE40-8001-AEE237A34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40" y="1339753"/>
            <a:ext cx="11428469" cy="519366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3200" dirty="0"/>
              <a:t>0</a:t>
            </a:r>
            <a:r>
              <a:rPr lang="en-US" sz="3200" dirty="0"/>
              <a:t>.1.</a:t>
            </a:r>
            <a:r>
              <a:rPr lang="en-US" altLang="ko-KR" sz="3200" dirty="0"/>
              <a:t>2</a:t>
            </a:r>
            <a:r>
              <a:rPr lang="en-US" sz="3200" dirty="0"/>
              <a:t> Core concept</a:t>
            </a:r>
            <a:r>
              <a:rPr lang="ko-KR" altLang="en-US" sz="3200" dirty="0"/>
              <a:t> </a:t>
            </a:r>
            <a:r>
              <a:rPr lang="en-US" altLang="ko-KR" sz="3200" dirty="0"/>
              <a:t>-</a:t>
            </a:r>
            <a:r>
              <a:rPr lang="ko-KR" altLang="en-US" sz="3200" dirty="0"/>
              <a:t> </a:t>
            </a:r>
            <a:r>
              <a:rPr lang="en-US" altLang="ko-KR" sz="3200" dirty="0"/>
              <a:t>Final</a:t>
            </a: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endParaRPr kumimoji="1" lang="en" altLang="ko-KR" sz="800" dirty="0"/>
          </a:p>
          <a:p>
            <a:pPr>
              <a:lnSpc>
                <a:spcPct val="100000"/>
              </a:lnSpc>
            </a:pPr>
            <a:r>
              <a:rPr kumimoji="1" lang="en" altLang="ko-KR" sz="2700" b="1" dirty="0"/>
              <a:t>Know </a:t>
            </a:r>
            <a:r>
              <a:rPr kumimoji="1" lang="en-US" altLang="ko-KR" sz="2700" b="1" dirty="0"/>
              <a:t>actor’s name </a:t>
            </a:r>
          </a:p>
          <a:p>
            <a:pPr>
              <a:lnSpc>
                <a:spcPct val="100000"/>
              </a:lnSpc>
            </a:pPr>
            <a:endParaRPr kumimoji="1" lang="en-US" altLang="ko-KR" sz="400" b="1" dirty="0"/>
          </a:p>
          <a:p>
            <a:pPr lvl="1">
              <a:lnSpc>
                <a:spcPct val="100000"/>
              </a:lnSpc>
              <a:buFont typeface="Wingdings" pitchFamily="2" charset="2"/>
              <a:buChar char="è"/>
            </a:pPr>
            <a:r>
              <a:rPr lang="ko-KR" altLang="en-US" dirty="0"/>
              <a:t> </a:t>
            </a:r>
            <a:r>
              <a:rPr lang="en" altLang="ko-KR" sz="2500" dirty="0"/>
              <a:t>Choose</a:t>
            </a:r>
            <a:r>
              <a:rPr lang="ko-KR" altLang="en-US" sz="2500" dirty="0"/>
              <a:t> </a:t>
            </a:r>
            <a:r>
              <a:rPr kumimoji="1" lang="en" altLang="ko-KR" sz="2500" dirty="0"/>
              <a:t>the </a:t>
            </a:r>
            <a:r>
              <a:rPr kumimoji="1" lang="en" altLang="ko-KR" sz="2500" b="1" dirty="0"/>
              <a:t>genre</a:t>
            </a:r>
            <a:r>
              <a:rPr kumimoji="1" lang="en" altLang="ko-KR" sz="2500" dirty="0"/>
              <a:t> and </a:t>
            </a:r>
            <a:r>
              <a:rPr kumimoji="1" lang="en" altLang="ko-KR" sz="2500" b="1" dirty="0"/>
              <a:t>release year </a:t>
            </a:r>
            <a:r>
              <a:rPr kumimoji="1" lang="en" altLang="ko-KR" sz="2500" dirty="0"/>
              <a:t>of the movie you want.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è"/>
            </a:pPr>
            <a:r>
              <a:rPr kumimoji="1" lang="en-US" altLang="ko-KR" sz="2500" dirty="0"/>
              <a:t> Know in part ; </a:t>
            </a:r>
            <a:r>
              <a:rPr kumimoji="1" lang="en" altLang="ko-KR" sz="2500" dirty="0"/>
              <a:t>the name</a:t>
            </a:r>
            <a:r>
              <a:rPr kumimoji="1" lang="ko-KR" altLang="en-US" sz="2500" dirty="0"/>
              <a:t> </a:t>
            </a:r>
            <a:r>
              <a:rPr lang="en" altLang="ko-KR" sz="2500" b="1" dirty="0">
                <a:sym typeface="Wingdings" pitchFamily="2" charset="2"/>
              </a:rPr>
              <a:t>Automatic</a:t>
            </a:r>
            <a:r>
              <a:rPr lang="en" altLang="ko-KR" sz="2500" dirty="0">
                <a:sym typeface="Wingdings" pitchFamily="2" charset="2"/>
              </a:rPr>
              <a:t> completion</a:t>
            </a:r>
            <a:endParaRPr kumimoji="1" lang="en" altLang="ko-KR" sz="2500" dirty="0"/>
          </a:p>
          <a:p>
            <a:pPr marL="0" indent="0">
              <a:lnSpc>
                <a:spcPct val="100000"/>
              </a:lnSpc>
              <a:buNone/>
            </a:pPr>
            <a:endParaRPr kumimoji="1" lang="en" altLang="ko-KR" sz="1400" dirty="0"/>
          </a:p>
          <a:p>
            <a:pPr marL="0" indent="0">
              <a:lnSpc>
                <a:spcPct val="100000"/>
              </a:lnSpc>
              <a:buNone/>
            </a:pPr>
            <a:endParaRPr kumimoji="1" lang="en" altLang="ko-KR" sz="2700" dirty="0"/>
          </a:p>
          <a:p>
            <a:pPr>
              <a:lnSpc>
                <a:spcPct val="100000"/>
              </a:lnSpc>
            </a:pPr>
            <a:endParaRPr kumimoji="1" lang="en-US" altLang="ko-KR" sz="3000" dirty="0"/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6CC16A9-BC02-6D44-8161-109A5008A7D2}"/>
              </a:ext>
            </a:extLst>
          </p:cNvPr>
          <p:cNvSpPr txBox="1">
            <a:spLocks/>
          </p:cNvSpPr>
          <p:nvPr/>
        </p:nvSpPr>
        <p:spPr>
          <a:xfrm>
            <a:off x="381740" y="324586"/>
            <a:ext cx="11429260" cy="5235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0. Executive Summary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8F6592-D073-E143-A9BB-A6CB977557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86" t="35328" r="35313" b="7047"/>
          <a:stretch/>
        </p:blipFill>
        <p:spPr>
          <a:xfrm>
            <a:off x="1514475" y="3908919"/>
            <a:ext cx="3070467" cy="2624495"/>
          </a:xfrm>
          <a:prstGeom prst="rect">
            <a:avLst/>
          </a:prstGeom>
          <a:ln w="66675">
            <a:solidFill>
              <a:schemeClr val="accent5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311CA27-0BD6-3A4C-A976-11FB443F82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52" t="31710" r="37334" b="-462"/>
          <a:stretch/>
        </p:blipFill>
        <p:spPr>
          <a:xfrm>
            <a:off x="6095974" y="3797923"/>
            <a:ext cx="2601671" cy="2846485"/>
          </a:xfrm>
          <a:prstGeom prst="rect">
            <a:avLst/>
          </a:prstGeom>
          <a:ln w="66675">
            <a:solidFill>
              <a:srgbClr val="5B9BD5"/>
            </a:solidFill>
          </a:ln>
        </p:spPr>
      </p:pic>
    </p:spTree>
    <p:extLst>
      <p:ext uri="{BB962C8B-B14F-4D97-AF65-F5344CB8AC3E}">
        <p14:creationId xmlns:p14="http://schemas.microsoft.com/office/powerpoint/2010/main" val="3950227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4">
            <a:extLst>
              <a:ext uri="{FF2B5EF4-FFF2-40B4-BE49-F238E27FC236}">
                <a16:creationId xmlns:a16="http://schemas.microsoft.com/office/drawing/2014/main" id="{B73A9522-0C34-2347-97BA-E4662AF5F885}"/>
              </a:ext>
            </a:extLst>
          </p:cNvPr>
          <p:cNvCxnSpPr>
            <a:cxnSpLocks/>
          </p:cNvCxnSpPr>
          <p:nvPr/>
        </p:nvCxnSpPr>
        <p:spPr>
          <a:xfrm>
            <a:off x="846276" y="666191"/>
            <a:ext cx="3154224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9AA15E84-61BD-7144-B61C-B4CC43B5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90" y="666191"/>
            <a:ext cx="11428469" cy="673562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0</a:t>
            </a:r>
            <a:r>
              <a:rPr lang="en-US" dirty="0"/>
              <a:t>.1 What kind of function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16067A-E1A6-AE40-8001-AEE237A34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40" y="1339753"/>
            <a:ext cx="12262698" cy="519366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3200" dirty="0"/>
              <a:t>0</a:t>
            </a:r>
            <a:r>
              <a:rPr lang="en-US" sz="3200" dirty="0"/>
              <a:t>.1.</a:t>
            </a:r>
            <a:r>
              <a:rPr lang="en-US" altLang="ko-KR" sz="3200" dirty="0"/>
              <a:t>2</a:t>
            </a:r>
            <a:r>
              <a:rPr lang="en-US" sz="3200" dirty="0"/>
              <a:t> Core concept</a:t>
            </a:r>
            <a:r>
              <a:rPr lang="ko-KR" altLang="en-US" sz="3200" dirty="0"/>
              <a:t> </a:t>
            </a:r>
            <a:r>
              <a:rPr lang="en-US" altLang="ko-KR" sz="3200" dirty="0"/>
              <a:t>–</a:t>
            </a:r>
            <a:r>
              <a:rPr lang="ko-KR" altLang="en-US" sz="3200" dirty="0"/>
              <a:t> </a:t>
            </a:r>
            <a:r>
              <a:rPr lang="en-US" altLang="ko-KR" sz="3200" dirty="0"/>
              <a:t>Final</a:t>
            </a:r>
          </a:p>
          <a:p>
            <a:pPr marL="0" indent="0">
              <a:lnSpc>
                <a:spcPct val="100000"/>
              </a:lnSpc>
              <a:buNone/>
            </a:pPr>
            <a:endParaRPr kumimoji="1" lang="en" altLang="ko-KR" sz="800" dirty="0"/>
          </a:p>
          <a:p>
            <a:pPr>
              <a:lnSpc>
                <a:spcPct val="100000"/>
              </a:lnSpc>
            </a:pPr>
            <a:r>
              <a:rPr kumimoji="1" lang="en" altLang="ko-KR" sz="2700" b="1" dirty="0">
                <a:sym typeface="Wingdings" pitchFamily="2" charset="2"/>
              </a:rPr>
              <a:t>Don’t know actor’s name</a:t>
            </a:r>
          </a:p>
          <a:p>
            <a:pPr>
              <a:lnSpc>
                <a:spcPct val="100000"/>
              </a:lnSpc>
            </a:pPr>
            <a:endParaRPr kumimoji="1" lang="en" altLang="ko-KR" sz="400" b="1" dirty="0">
              <a:sym typeface="Wingdings" pitchFamily="2" charset="2"/>
            </a:endParaRPr>
          </a:p>
          <a:p>
            <a:pPr lvl="1">
              <a:lnSpc>
                <a:spcPct val="100000"/>
              </a:lnSpc>
              <a:buFont typeface="Wingdings" pitchFamily="2" charset="2"/>
              <a:buChar char="è"/>
            </a:pPr>
            <a:r>
              <a:rPr kumimoji="1" lang="ko-KR" altLang="en-US" sz="2500" dirty="0"/>
              <a:t> </a:t>
            </a:r>
            <a:r>
              <a:rPr kumimoji="1" lang="en" altLang="ko-KR" sz="2500" dirty="0"/>
              <a:t>Scoping actors by the characteristics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è"/>
            </a:pPr>
            <a:r>
              <a:rPr kumimoji="1" lang="ko-KR" altLang="en-US" sz="2500" dirty="0"/>
              <a:t> </a:t>
            </a:r>
            <a:r>
              <a:rPr kumimoji="1" lang="en-US" altLang="ko-KR" sz="2500" dirty="0"/>
              <a:t>C</a:t>
            </a:r>
            <a:r>
              <a:rPr kumimoji="1" lang="en" altLang="ko-KR" sz="2500" dirty="0" err="1"/>
              <a:t>haracteristics</a:t>
            </a:r>
            <a:r>
              <a:rPr kumimoji="1" lang="en" altLang="ko-KR" sz="2500" dirty="0"/>
              <a:t>  : Age, </a:t>
            </a:r>
            <a:r>
              <a:rPr kumimoji="1" lang="en-US" altLang="ko-KR" sz="2500" dirty="0"/>
              <a:t>Gender, Height </a:t>
            </a:r>
            <a:endParaRPr kumimoji="1" lang="en" altLang="ko-KR" sz="2500" dirty="0"/>
          </a:p>
          <a:p>
            <a:pPr>
              <a:lnSpc>
                <a:spcPct val="100000"/>
              </a:lnSpc>
            </a:pPr>
            <a:endParaRPr kumimoji="1" lang="en" altLang="ko-KR" sz="2700" dirty="0"/>
          </a:p>
          <a:p>
            <a:pPr>
              <a:lnSpc>
                <a:spcPct val="100000"/>
              </a:lnSpc>
            </a:pPr>
            <a:endParaRPr kumimoji="1" lang="en-US" altLang="ko-KR" sz="3000" dirty="0"/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6CC16A9-BC02-6D44-8161-109A5008A7D2}"/>
              </a:ext>
            </a:extLst>
          </p:cNvPr>
          <p:cNvSpPr txBox="1">
            <a:spLocks/>
          </p:cNvSpPr>
          <p:nvPr/>
        </p:nvSpPr>
        <p:spPr>
          <a:xfrm>
            <a:off x="381740" y="324586"/>
            <a:ext cx="11429260" cy="5235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0. Executive Summary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8893A78-13C4-B746-8128-CB0FBB3C2E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60" t="24457" r="29484" b="3271"/>
          <a:stretch/>
        </p:blipFill>
        <p:spPr>
          <a:xfrm>
            <a:off x="2259806" y="3869851"/>
            <a:ext cx="3481387" cy="2731923"/>
          </a:xfrm>
          <a:prstGeom prst="rect">
            <a:avLst/>
          </a:prstGeom>
          <a:ln w="66675">
            <a:solidFill>
              <a:schemeClr val="accent5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9A7927F-BE88-2747-9A05-55064F79E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384" y="3826987"/>
            <a:ext cx="3820265" cy="2841519"/>
          </a:xfrm>
          <a:prstGeom prst="rect">
            <a:avLst/>
          </a:prstGeom>
          <a:ln w="66675">
            <a:solidFill>
              <a:srgbClr val="5B9BD5"/>
            </a:solidFill>
          </a:ln>
        </p:spPr>
      </p:pic>
    </p:spTree>
    <p:extLst>
      <p:ext uri="{BB962C8B-B14F-4D97-AF65-F5344CB8AC3E}">
        <p14:creationId xmlns:p14="http://schemas.microsoft.com/office/powerpoint/2010/main" val="3454295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68DC2EA-768B-204F-B71A-8521AF4A47BC}"/>
              </a:ext>
            </a:extLst>
          </p:cNvPr>
          <p:cNvSpPr txBox="1">
            <a:spLocks/>
          </p:cNvSpPr>
          <p:nvPr/>
        </p:nvSpPr>
        <p:spPr>
          <a:xfrm>
            <a:off x="-421357" y="2784787"/>
            <a:ext cx="13034714" cy="12884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en" sz="6600" dirty="0">
                <a:solidFill>
                  <a:sysClr val="windowText" lastClr="000000"/>
                </a:solidFill>
                <a:latin typeface="Calibri" panose="020F0502020204030204"/>
              </a:rPr>
              <a:t>1. Final result of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549576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3FE81E-32B6-594A-AE19-8254B08F1F4A}"/>
              </a:ext>
            </a:extLst>
          </p:cNvPr>
          <p:cNvCxnSpPr>
            <a:cxnSpLocks/>
          </p:cNvCxnSpPr>
          <p:nvPr/>
        </p:nvCxnSpPr>
        <p:spPr>
          <a:xfrm>
            <a:off x="846276" y="666191"/>
            <a:ext cx="4983024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9AA15E84-61BD-7144-B61C-B4CC43B5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90" y="666191"/>
            <a:ext cx="11428469" cy="673562"/>
          </a:xfrm>
        </p:spPr>
        <p:txBody>
          <a:bodyPr>
            <a:normAutofit fontScale="90000"/>
          </a:bodyPr>
          <a:lstStyle/>
          <a:p>
            <a:r>
              <a:rPr lang="en-US" dirty="0"/>
              <a:t>1.1 Front End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16067A-E1A6-AE40-8001-AEE237A34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40" y="1339753"/>
            <a:ext cx="11428520" cy="519366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3200" dirty="0"/>
              <a:t>1.1.1</a:t>
            </a:r>
            <a:r>
              <a:rPr lang="ko-KR" altLang="en-US" sz="3200" dirty="0"/>
              <a:t> </a:t>
            </a:r>
            <a:r>
              <a:rPr lang="en-US" altLang="ko-KR" sz="3200" dirty="0" err="1"/>
              <a:t>NewMVGHome</a:t>
            </a: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endParaRPr kumimoji="1" lang="en" altLang="ko-KR" sz="3000" dirty="0"/>
          </a:p>
          <a:p>
            <a:pPr marL="0" indent="0">
              <a:lnSpc>
                <a:spcPct val="100000"/>
              </a:lnSpc>
              <a:buNone/>
            </a:pPr>
            <a:r>
              <a:rPr kumimoji="1" lang="en" altLang="ko-KR" sz="2700" dirty="0"/>
              <a:t> </a:t>
            </a:r>
          </a:p>
          <a:p>
            <a:pPr>
              <a:lnSpc>
                <a:spcPct val="100000"/>
              </a:lnSpc>
            </a:pPr>
            <a:endParaRPr kumimoji="1" lang="en-US" altLang="ko-KR" sz="3000" dirty="0"/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6CC16A9-BC02-6D44-8161-109A5008A7D2}"/>
              </a:ext>
            </a:extLst>
          </p:cNvPr>
          <p:cNvSpPr txBox="1">
            <a:spLocks/>
          </p:cNvSpPr>
          <p:nvPr/>
        </p:nvSpPr>
        <p:spPr>
          <a:xfrm>
            <a:off x="381740" y="324586"/>
            <a:ext cx="11429260" cy="5235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ko-KR" dirty="0"/>
              <a:t>1. Final result of implementation</a:t>
            </a:r>
            <a:r>
              <a:rPr lang="ko-KR" altLang="en-US" dirty="0"/>
              <a:t> </a:t>
            </a:r>
            <a:endParaRPr lang="en" altLang="ko-K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17F4EF-EA60-984B-80CA-12793180C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52" y="2405420"/>
            <a:ext cx="6135688" cy="3112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8EBB52-6CB3-584B-9CA6-9E0CF033A613}"/>
              </a:ext>
            </a:extLst>
          </p:cNvPr>
          <p:cNvSpPr txBox="1"/>
          <p:nvPr/>
        </p:nvSpPr>
        <p:spPr>
          <a:xfrm>
            <a:off x="7529481" y="2919578"/>
            <a:ext cx="40321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ko-KR" sz="2400" i="1" dirty="0"/>
              <a:t>Click on each button to get back to each screen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ko-KR" sz="2400" i="1" dirty="0"/>
              <a:t>Put the background through the C</a:t>
            </a:r>
            <a:r>
              <a:rPr kumimoji="1" lang="en-US" altLang="ko-KR" sz="2400" i="1" dirty="0"/>
              <a:t>SS</a:t>
            </a:r>
            <a:r>
              <a:rPr kumimoji="1" lang="en" altLang="ko-KR" sz="2400" i="1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ko-KR" sz="2400" i="1" dirty="0"/>
              <a:t>Implementing underline function on buttons</a:t>
            </a:r>
            <a:endParaRPr kumimoji="1" lang="ko-KR" altLang="en-US" sz="2400" i="1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BBC693F-16C3-9C46-9DFB-90B65F6721B9}"/>
              </a:ext>
            </a:extLst>
          </p:cNvPr>
          <p:cNvSpPr/>
          <p:nvPr/>
        </p:nvSpPr>
        <p:spPr>
          <a:xfrm>
            <a:off x="7415505" y="2594114"/>
            <a:ext cx="4177778" cy="2924133"/>
          </a:xfrm>
          <a:prstGeom prst="roundRect">
            <a:avLst/>
          </a:prstGeom>
          <a:noFill/>
          <a:ln w="412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17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3FE81E-32B6-594A-AE19-8254B08F1F4A}"/>
              </a:ext>
            </a:extLst>
          </p:cNvPr>
          <p:cNvCxnSpPr>
            <a:cxnSpLocks/>
          </p:cNvCxnSpPr>
          <p:nvPr/>
        </p:nvCxnSpPr>
        <p:spPr>
          <a:xfrm>
            <a:off x="846276" y="666191"/>
            <a:ext cx="4983024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9AA15E84-61BD-7144-B61C-B4CC43B5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90" y="666191"/>
            <a:ext cx="11428469" cy="673562"/>
          </a:xfrm>
        </p:spPr>
        <p:txBody>
          <a:bodyPr>
            <a:normAutofit fontScale="90000"/>
          </a:bodyPr>
          <a:lstStyle/>
          <a:p>
            <a:r>
              <a:rPr lang="en-US" dirty="0"/>
              <a:t>1.1 Front End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16067A-E1A6-AE40-8001-AEE237A34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40" y="1339753"/>
            <a:ext cx="11428520" cy="519366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3200" dirty="0"/>
              <a:t>1.1.2</a:t>
            </a:r>
            <a:r>
              <a:rPr lang="ko-KR" altLang="en-US" sz="3200" dirty="0"/>
              <a:t> </a:t>
            </a:r>
            <a:r>
              <a:rPr lang="en-US" altLang="ko-KR" sz="3200" dirty="0" err="1"/>
              <a:t>KnowActor</a:t>
            </a:r>
            <a:endParaRPr kumimoji="1" lang="en" altLang="ko-KR" sz="3000" dirty="0"/>
          </a:p>
          <a:p>
            <a:pPr marL="0" indent="0">
              <a:lnSpc>
                <a:spcPct val="100000"/>
              </a:lnSpc>
              <a:buNone/>
            </a:pPr>
            <a:r>
              <a:rPr kumimoji="1" lang="en" altLang="ko-KR" sz="2700" dirty="0"/>
              <a:t> </a:t>
            </a:r>
          </a:p>
          <a:p>
            <a:pPr>
              <a:lnSpc>
                <a:spcPct val="100000"/>
              </a:lnSpc>
            </a:pPr>
            <a:endParaRPr kumimoji="1" lang="en-US" altLang="ko-KR" sz="3000" dirty="0"/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6CC16A9-BC02-6D44-8161-109A5008A7D2}"/>
              </a:ext>
            </a:extLst>
          </p:cNvPr>
          <p:cNvSpPr txBox="1">
            <a:spLocks/>
          </p:cNvSpPr>
          <p:nvPr/>
        </p:nvSpPr>
        <p:spPr>
          <a:xfrm>
            <a:off x="381740" y="324586"/>
            <a:ext cx="11429260" cy="5235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ko-KR" dirty="0"/>
              <a:t>1. Final result of implementation</a:t>
            </a:r>
            <a:r>
              <a:rPr lang="ko-KR" altLang="en-US" dirty="0"/>
              <a:t> </a:t>
            </a:r>
            <a:endParaRPr lang="en" altLang="ko-K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0E931D-E050-294F-B224-C9C4B4295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40" y="2090442"/>
            <a:ext cx="5307898" cy="27084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182C61-9128-4A4F-B62D-88E311611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600" y="2076768"/>
            <a:ext cx="5338580" cy="27044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758D09-D454-424B-84DC-13114290A7CD}"/>
              </a:ext>
            </a:extLst>
          </p:cNvPr>
          <p:cNvSpPr txBox="1"/>
          <p:nvPr/>
        </p:nvSpPr>
        <p:spPr>
          <a:xfrm>
            <a:off x="1489030" y="5066583"/>
            <a:ext cx="86805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ko-KR" sz="2400" i="1" dirty="0"/>
              <a:t>Click on the logo to get back to</a:t>
            </a:r>
            <a:r>
              <a:rPr kumimoji="1" lang="ko-KR" altLang="en-US" sz="2400" i="1" dirty="0"/>
              <a:t> </a:t>
            </a:r>
            <a:r>
              <a:rPr kumimoji="1" lang="en-US" altLang="ko-KR" sz="2400" i="1" dirty="0"/>
              <a:t>home</a:t>
            </a:r>
            <a:r>
              <a:rPr kumimoji="1" lang="en" altLang="ko-KR" sz="2400" i="1" dirty="0"/>
              <a:t> screen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ko-KR" sz="2400" i="1" dirty="0"/>
              <a:t>Used Form format : dropdown, </a:t>
            </a:r>
            <a:r>
              <a:rPr kumimoji="1" lang="en-US" altLang="ko-KR" sz="2400" dirty="0"/>
              <a:t>select, submit</a:t>
            </a:r>
            <a:endParaRPr kumimoji="1" lang="en" altLang="ko-KR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ko-KR" sz="2400" i="1" dirty="0"/>
              <a:t>Implementing </a:t>
            </a:r>
            <a:r>
              <a:rPr kumimoji="1" lang="en" altLang="ko-KR" sz="2400" dirty="0"/>
              <a:t>name</a:t>
            </a:r>
            <a:r>
              <a:rPr kumimoji="1" lang="ko-KR" altLang="en-US" sz="2400" dirty="0"/>
              <a:t> </a:t>
            </a:r>
            <a:r>
              <a:rPr lang="en" altLang="ko-KR" sz="2400" b="1" dirty="0">
                <a:sym typeface="Wingdings" pitchFamily="2" charset="2"/>
              </a:rPr>
              <a:t>Automatic</a:t>
            </a:r>
            <a:r>
              <a:rPr lang="en" altLang="ko-KR" sz="2400" dirty="0">
                <a:sym typeface="Wingdings" pitchFamily="2" charset="2"/>
              </a:rPr>
              <a:t> completion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ko-KR" sz="2400" i="1" dirty="0">
                <a:sym typeface="Wingdings" pitchFamily="2" charset="2"/>
              </a:rPr>
              <a:t>Using </a:t>
            </a:r>
            <a:r>
              <a:rPr kumimoji="1" lang="en" altLang="ko-KR" sz="2400" i="1" dirty="0" err="1">
                <a:sym typeface="Wingdings" pitchFamily="2" charset="2"/>
              </a:rPr>
              <a:t>css</a:t>
            </a:r>
            <a:r>
              <a:rPr kumimoji="1" lang="en" altLang="ko-KR" sz="2400" i="1" dirty="0">
                <a:sym typeface="Wingdings" pitchFamily="2" charset="2"/>
              </a:rPr>
              <a:t> for </a:t>
            </a:r>
            <a:r>
              <a:rPr kumimoji="1" lang="en-US" altLang="ko-KR" sz="2400" i="1" dirty="0">
                <a:sym typeface="Wingdings" pitchFamily="2" charset="2"/>
              </a:rPr>
              <a:t>button </a:t>
            </a:r>
            <a:r>
              <a:rPr kumimoji="1" lang="en" altLang="ko-KR" sz="2400" i="1" dirty="0">
                <a:sym typeface="Wingdings" pitchFamily="2" charset="2"/>
              </a:rPr>
              <a:t>Effect</a:t>
            </a:r>
            <a:endParaRPr kumimoji="1" lang="ko-KR" altLang="en-US" sz="2400" i="1" dirty="0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1950719B-5013-794C-B0BB-EBE1AFA502F7}"/>
              </a:ext>
            </a:extLst>
          </p:cNvPr>
          <p:cNvSpPr/>
          <p:nvPr/>
        </p:nvSpPr>
        <p:spPr>
          <a:xfrm>
            <a:off x="1332237" y="5003989"/>
            <a:ext cx="8994125" cy="1689406"/>
          </a:xfrm>
          <a:prstGeom prst="roundRect">
            <a:avLst/>
          </a:prstGeom>
          <a:noFill/>
          <a:ln w="412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78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3FE81E-32B6-594A-AE19-8254B08F1F4A}"/>
              </a:ext>
            </a:extLst>
          </p:cNvPr>
          <p:cNvCxnSpPr>
            <a:cxnSpLocks/>
          </p:cNvCxnSpPr>
          <p:nvPr/>
        </p:nvCxnSpPr>
        <p:spPr>
          <a:xfrm>
            <a:off x="846276" y="666191"/>
            <a:ext cx="4983024" cy="0"/>
          </a:xfrm>
          <a:prstGeom prst="line">
            <a:avLst/>
          </a:prstGeom>
          <a:ln w="1270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9AA15E84-61BD-7144-B61C-B4CC43B54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790" y="666191"/>
            <a:ext cx="11428469" cy="673562"/>
          </a:xfrm>
        </p:spPr>
        <p:txBody>
          <a:bodyPr>
            <a:normAutofit fontScale="90000"/>
          </a:bodyPr>
          <a:lstStyle/>
          <a:p>
            <a:r>
              <a:rPr lang="en-US" dirty="0"/>
              <a:t>1.1 Front End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416067A-E1A6-AE40-8001-AEE237A34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740" y="1339753"/>
            <a:ext cx="11428520" cy="519366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3200" dirty="0"/>
              <a:t>1.1.3</a:t>
            </a:r>
            <a:r>
              <a:rPr lang="ko-KR" altLang="en-US" sz="3200" dirty="0"/>
              <a:t> </a:t>
            </a:r>
            <a:r>
              <a:rPr lang="en-US" altLang="ko-KR" sz="3200" dirty="0" err="1"/>
              <a:t>NewMVGShow</a:t>
            </a:r>
            <a:r>
              <a:rPr kumimoji="1" lang="en" altLang="ko-KR" sz="2700" dirty="0"/>
              <a:t> </a:t>
            </a:r>
          </a:p>
          <a:p>
            <a:pPr>
              <a:lnSpc>
                <a:spcPct val="100000"/>
              </a:lnSpc>
            </a:pPr>
            <a:endParaRPr kumimoji="1" lang="en-US" altLang="ko-KR" sz="3000" dirty="0"/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6CC16A9-BC02-6D44-8161-109A5008A7D2}"/>
              </a:ext>
            </a:extLst>
          </p:cNvPr>
          <p:cNvSpPr txBox="1">
            <a:spLocks/>
          </p:cNvSpPr>
          <p:nvPr/>
        </p:nvSpPr>
        <p:spPr>
          <a:xfrm>
            <a:off x="381740" y="324586"/>
            <a:ext cx="11429260" cy="5235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ko-KR" dirty="0"/>
              <a:t>1. Final result of implementation</a:t>
            </a:r>
            <a:r>
              <a:rPr lang="ko-KR" altLang="en-US" dirty="0"/>
              <a:t> </a:t>
            </a:r>
            <a:endParaRPr lang="en" altLang="ko-K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EDB23-5EEC-4641-8DE2-729328110D27}"/>
              </a:ext>
            </a:extLst>
          </p:cNvPr>
          <p:cNvSpPr txBox="1"/>
          <p:nvPr/>
        </p:nvSpPr>
        <p:spPr>
          <a:xfrm>
            <a:off x="833437" y="5151515"/>
            <a:ext cx="105122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ko-KR" sz="2400" i="1" dirty="0"/>
              <a:t>Show results corresponding to the selected 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ko-KR" sz="2400" i="1" dirty="0"/>
              <a:t>Backward button will appear if there is no corresponding result</a:t>
            </a:r>
            <a:endParaRPr kumimoji="1" lang="en-US" altLang="ko-KR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i="1" dirty="0"/>
              <a:t>I</a:t>
            </a:r>
            <a:r>
              <a:rPr kumimoji="1" lang="en" altLang="ko-KR" sz="2400" i="1" dirty="0" err="1"/>
              <a:t>mplementing</a:t>
            </a:r>
            <a:r>
              <a:rPr kumimoji="1" lang="ko-KR" altLang="en-US" sz="2400" i="1" dirty="0"/>
              <a:t> </a:t>
            </a:r>
            <a:r>
              <a:rPr kumimoji="1" lang="en-US" altLang="ko-KR" sz="2400" i="1" dirty="0"/>
              <a:t>t</a:t>
            </a:r>
            <a:r>
              <a:rPr kumimoji="1" lang="en" altLang="ko-KR" sz="2400" i="1" dirty="0"/>
              <a:t>op of page button and link </a:t>
            </a:r>
            <a:r>
              <a:rPr kumimoji="1" lang="en" altLang="ko-KR" sz="2400" i="1" dirty="0" err="1"/>
              <a:t>buttion</a:t>
            </a:r>
            <a:endParaRPr kumimoji="1" lang="en" altLang="ko-KR" sz="240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ko-KR" altLang="en-US" sz="2400" i="1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8ABD4C9-2019-094A-99A8-FE72D4193B9D}"/>
              </a:ext>
            </a:extLst>
          </p:cNvPr>
          <p:cNvSpPr/>
          <p:nvPr/>
        </p:nvSpPr>
        <p:spPr>
          <a:xfrm>
            <a:off x="833437" y="5052505"/>
            <a:ext cx="9932832" cy="1480909"/>
          </a:xfrm>
          <a:prstGeom prst="roundRect">
            <a:avLst/>
          </a:prstGeom>
          <a:noFill/>
          <a:ln w="41275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71C8F4E-1547-AF42-A2E3-35643341D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83" b="6121"/>
          <a:stretch/>
        </p:blipFill>
        <p:spPr>
          <a:xfrm>
            <a:off x="6683457" y="2107579"/>
            <a:ext cx="5376188" cy="28442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3DB6D8A-956A-554F-9C7B-C39D83BC78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67" b="4733"/>
          <a:stretch/>
        </p:blipFill>
        <p:spPr>
          <a:xfrm>
            <a:off x="833438" y="2006884"/>
            <a:ext cx="5376188" cy="284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73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2009</TotalTime>
  <Words>978</Words>
  <Application>Microsoft Office PowerPoint</Application>
  <PresentationFormat>와이드스크린</PresentationFormat>
  <Paragraphs>228</Paragraphs>
  <Slides>20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微软雅黑</vt:lpstr>
      <vt:lpstr>맑은 고딕</vt:lpstr>
      <vt:lpstr>Agency FB</vt:lpstr>
      <vt:lpstr>Arial</vt:lpstr>
      <vt:lpstr>Calibri</vt:lpstr>
      <vt:lpstr>Wingdings</vt:lpstr>
      <vt:lpstr>Office 테마</vt:lpstr>
      <vt:lpstr>Database Practice Web programming Project Final</vt:lpstr>
      <vt:lpstr>PowerPoint 프레젠테이션</vt:lpstr>
      <vt:lpstr>0.1 What kind of function </vt:lpstr>
      <vt:lpstr>0.1 What kind of function </vt:lpstr>
      <vt:lpstr>0.1 What kind of function </vt:lpstr>
      <vt:lpstr>PowerPoint 프레젠테이션</vt:lpstr>
      <vt:lpstr>1.1 Front End</vt:lpstr>
      <vt:lpstr>1.1 Front End</vt:lpstr>
      <vt:lpstr>1.1 Front End</vt:lpstr>
      <vt:lpstr>PowerPoint 프레젠테이션</vt:lpstr>
      <vt:lpstr>2.1 Back End </vt:lpstr>
      <vt:lpstr>2.1 Back End </vt:lpstr>
      <vt:lpstr>2.1 Back End </vt:lpstr>
      <vt:lpstr>2.1 Back End </vt:lpstr>
      <vt:lpstr>2.1 Back End </vt:lpstr>
      <vt:lpstr>PowerPoint 프레젠테이션</vt:lpstr>
      <vt:lpstr>3.1 Data preprocessing</vt:lpstr>
      <vt:lpstr>3.2 Database &amp; PHP connection</vt:lpstr>
      <vt:lpstr>[Role of each team member]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Practice Web programming team project</dc:title>
  <dc:creator>이수민</dc:creator>
  <cp:lastModifiedBy>강신혁</cp:lastModifiedBy>
  <cp:revision>59</cp:revision>
  <cp:lastPrinted>2019-06-17T16:32:15Z</cp:lastPrinted>
  <dcterms:created xsi:type="dcterms:W3CDTF">2019-06-13T07:58:30Z</dcterms:created>
  <dcterms:modified xsi:type="dcterms:W3CDTF">2019-06-17T16:44:58Z</dcterms:modified>
</cp:coreProperties>
</file>